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59" r:id="rId6"/>
    <p:sldId id="262" r:id="rId7"/>
    <p:sldId id="264" r:id="rId8"/>
    <p:sldId id="260" r:id="rId9"/>
    <p:sldId id="267" r:id="rId10"/>
    <p:sldId id="269" r:id="rId11"/>
    <p:sldId id="265" r:id="rId12"/>
    <p:sldId id="266" r:id="rId13"/>
    <p:sldId id="263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208" autoAdjust="0"/>
  </p:normalViewPr>
  <p:slideViewPr>
    <p:cSldViewPr>
      <p:cViewPr varScale="1">
        <p:scale>
          <a:sx n="86" d="100"/>
          <a:sy n="86" d="100"/>
        </p:scale>
        <p:origin x="90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51741-FC84-49E0-AAEC-24436114B4CF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8C1AD-A6DE-4C83-BE78-552A2A226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74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8C1AD-A6DE-4C83-BE78-552A2A226CE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01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 Black" pitchFamily="34" charset="0"/>
                <a:cs typeface="Times New Roman" pitchFamily="18" charset="0"/>
              </a:rPr>
              <a:t>ТЕЛЕСТУДИЯ «ЗЕРКАЛО»</a:t>
            </a:r>
            <a:endParaRPr lang="ru-RU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733800"/>
            <a:ext cx="4540696" cy="1066800"/>
          </a:xfrm>
        </p:spPr>
        <p:txBody>
          <a:bodyPr>
            <a:normAutofit fontScale="925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23 ГОДА В ЭФИРЕ!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032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817"/>
    </mc:Choice>
    <mc:Fallback>
      <p:transition spd="slow" advTm="1681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smtClean="0"/>
              <a:t>  </a:t>
            </a:r>
            <a:br>
              <a:rPr lang="ru-RU" i="1" dirty="0" smtClean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sz="3100" i="1" dirty="0" smtClean="0">
                <a:latin typeface="Arial Black" pitchFamily="34" charset="0"/>
                <a:cs typeface="Times New Roman" pitchFamily="18" charset="0"/>
              </a:rPr>
              <a:t>ИСТОРИЯ ШКОЛЬНОЙ ТЕЛЕСТУДИИ  «ЗЕРКАЛО»</a:t>
            </a:r>
            <a:endParaRPr lang="ru-RU" sz="3100" i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i="1" dirty="0" smtClean="0">
                <a:latin typeface="Arial Black" pitchFamily="34" charset="0"/>
              </a:rPr>
              <a:t>Школьная </a:t>
            </a:r>
            <a:r>
              <a:rPr lang="ru-RU" sz="1600" i="1" dirty="0">
                <a:latin typeface="Arial Black" pitchFamily="34" charset="0"/>
              </a:rPr>
              <a:t>телестудия «Зеркало» образовалась </a:t>
            </a:r>
            <a:r>
              <a:rPr lang="ru-RU" sz="1600" i="1" dirty="0">
                <a:solidFill>
                  <a:srgbClr val="FF0000"/>
                </a:solidFill>
                <a:latin typeface="Arial Black" pitchFamily="34" charset="0"/>
              </a:rPr>
              <a:t>8 сентября1996 года.</a:t>
            </a:r>
            <a:r>
              <a:rPr lang="ru-RU" sz="1600" i="1" dirty="0">
                <a:latin typeface="Arial Black" pitchFamily="34" charset="0"/>
              </a:rPr>
              <a:t> Именно в этот день была выпущена первая передача. </a:t>
            </a:r>
            <a:r>
              <a:rPr lang="ru-RU" sz="1600" i="1" dirty="0" smtClean="0">
                <a:latin typeface="Arial Black" pitchFamily="34" charset="0"/>
              </a:rPr>
              <a:t>Первым </a:t>
            </a:r>
            <a:r>
              <a:rPr lang="ru-RU" sz="1600" i="1" dirty="0">
                <a:latin typeface="Arial Black" pitchFamily="34" charset="0"/>
              </a:rPr>
              <a:t>руководителем был Роберт Хованский. Все школьные новости попадали в объектив нашей камеры. Ребята в срочном порядке осваивали приёмы журналистики, видеосъёмки и монтажа</a:t>
            </a:r>
            <a:r>
              <a:rPr lang="ru-RU" sz="1600" i="1" dirty="0" smtClean="0">
                <a:latin typeface="Arial Black" pitchFamily="34" charset="0"/>
              </a:rPr>
              <a:t>. Уже </a:t>
            </a:r>
            <a:r>
              <a:rPr lang="ru-RU" sz="1600" i="1" dirty="0">
                <a:latin typeface="Arial Black" pitchFamily="34" charset="0"/>
              </a:rPr>
              <a:t>в 1998 году телестудия приняла участие во Всероссийском фестивале в ВДЦ «Орлёнок</a:t>
            </a:r>
            <a:r>
              <a:rPr lang="ru-RU" sz="1600" i="1" dirty="0" smtClean="0">
                <a:latin typeface="Arial Black" pitchFamily="34" charset="0"/>
              </a:rPr>
              <a:t>». В </a:t>
            </a:r>
            <a:r>
              <a:rPr lang="ru-RU" sz="1600" i="1" dirty="0">
                <a:latin typeface="Arial Black" pitchFamily="34" charset="0"/>
              </a:rPr>
              <a:t>этом же году руководителем стала Казак Майя Геннадьевна</a:t>
            </a:r>
            <a:r>
              <a:rPr lang="ru-RU" sz="1600" i="1" dirty="0" smtClean="0">
                <a:latin typeface="Arial Black" pitchFamily="34" charset="0"/>
              </a:rPr>
              <a:t>.</a:t>
            </a:r>
            <a:r>
              <a:rPr lang="ru-RU" sz="1600" b="1" i="1" dirty="0" smtClean="0"/>
              <a:t>            </a:t>
            </a:r>
            <a:endParaRPr lang="ru-RU" sz="1600" dirty="0"/>
          </a:p>
        </p:txBody>
      </p:sp>
      <p:pic>
        <p:nvPicPr>
          <p:cNvPr id="6" name="Рисунок 5" descr="E:\фото телестудии\z_e96dc17c - копия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08" y="3929185"/>
            <a:ext cx="2919472" cy="1758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755576" y="5517232"/>
            <a:ext cx="2631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i="1" dirty="0" smtClean="0"/>
          </a:p>
          <a:p>
            <a:r>
              <a:rPr lang="ru-RU" sz="1400" b="1" i="1" dirty="0" smtClean="0"/>
              <a:t>Второе </a:t>
            </a:r>
            <a:r>
              <a:rPr lang="ru-RU" sz="1400" b="1" i="1" dirty="0"/>
              <a:t>поколение, 1998 год</a:t>
            </a:r>
            <a:endParaRPr lang="ru-RU" sz="1400" dirty="0"/>
          </a:p>
        </p:txBody>
      </p:sp>
      <p:pic>
        <p:nvPicPr>
          <p:cNvPr id="9" name="Рисунок 8" descr="E:\фото телестудии\20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84" y="3836399"/>
            <a:ext cx="2664296" cy="1944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E:\фото телестудии\Дагомыс 200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509" y="4022694"/>
            <a:ext cx="2306955" cy="1571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3563888" y="567112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i="1" dirty="0" smtClean="0"/>
          </a:p>
          <a:p>
            <a:r>
              <a:rPr lang="ru-RU" sz="1400" b="1" i="1" dirty="0" smtClean="0"/>
              <a:t>Третье </a:t>
            </a:r>
            <a:r>
              <a:rPr lang="ru-RU" sz="1400" b="1" i="1" dirty="0"/>
              <a:t>поколение, 2001 год. 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00192" y="551723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i="1" dirty="0" smtClean="0"/>
          </a:p>
          <a:p>
            <a:r>
              <a:rPr lang="ru-RU" sz="1400" b="1" i="1" dirty="0" smtClean="0"/>
              <a:t>Дагомыс</a:t>
            </a:r>
            <a:r>
              <a:rPr lang="ru-RU" sz="1400" b="1" i="1" dirty="0"/>
              <a:t>, 2002 </a:t>
            </a:r>
            <a:r>
              <a:rPr lang="ru-RU" sz="1400" b="1" i="1" dirty="0" smtClean="0"/>
              <a:t>год, А Харина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37269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62"/>
    </mc:Choice>
    <mc:Fallback>
      <p:transition spd="slow" advTm="726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9592" y="332656"/>
            <a:ext cx="8013576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latin typeface="Arial Black" pitchFamily="34" charset="0"/>
              </a:rPr>
              <a:t>ИСТОРИЯ ШКОЛЬНОЙ ТЕЛЕСТУДИИ  «ЗЕРКАЛО»</a:t>
            </a:r>
            <a:endParaRPr lang="ru-RU" sz="2800" i="1" dirty="0"/>
          </a:p>
        </p:txBody>
      </p:sp>
      <p:pic>
        <p:nvPicPr>
          <p:cNvPr id="6" name="Рисунок 5" descr="E:\фото телестудии\Дагомыс 201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94" y="3413374"/>
            <a:ext cx="1872208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268760"/>
            <a:ext cx="8136904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i="1" dirty="0"/>
              <a:t>Телестудия стояла у истоков Слёта юных журналистов «Глубинка</a:t>
            </a:r>
            <a:r>
              <a:rPr lang="ru-RU" sz="1600" b="1" i="1" dirty="0" smtClean="0"/>
              <a:t>». Наши </a:t>
            </a:r>
            <a:r>
              <a:rPr lang="ru-RU" sz="1600" b="1" i="1" dirty="0"/>
              <a:t>корреспонденты и операторы привозили награды с Фестиваля молодёжной самодеятельной прессы «</a:t>
            </a:r>
            <a:r>
              <a:rPr lang="ru-RU" sz="1600" b="1" i="1" dirty="0" err="1"/>
              <a:t>Журналюгин</a:t>
            </a:r>
            <a:r>
              <a:rPr lang="ru-RU" sz="1600" b="1" i="1" dirty="0"/>
              <a:t>», с Международного слёта юных журналистов «Волжские встречи», Межрегионального конкурса творческих работ «Колокола  памяти</a:t>
            </a:r>
            <a:r>
              <a:rPr lang="ru-RU" sz="1600" b="1" i="1" dirty="0" smtClean="0"/>
              <a:t>». </a:t>
            </a:r>
            <a:r>
              <a:rPr lang="ru-RU" sz="1600" b="1" i="1" dirty="0"/>
              <a:t>Дважды побывали на Международных фестивалях «Голос моря» в </a:t>
            </a:r>
            <a:r>
              <a:rPr lang="ru-RU" sz="1600" b="1" i="1" dirty="0" smtClean="0"/>
              <a:t>Северодвинске </a:t>
            </a:r>
            <a:r>
              <a:rPr lang="ru-RU" sz="1600" b="1" i="1" dirty="0"/>
              <a:t>и «Мир глазами детей» в </a:t>
            </a:r>
            <a:r>
              <a:rPr lang="ru-RU" sz="1600" b="1" i="1" dirty="0" smtClean="0"/>
              <a:t>Дагомысе. </a:t>
            </a:r>
            <a:r>
              <a:rPr lang="ru-RU" sz="1600" b="1" i="1" dirty="0"/>
              <a:t>В 2009 году коллектив телестудии «Зеркало» </a:t>
            </a:r>
            <a:r>
              <a:rPr lang="ru-RU" sz="1600" b="1" i="1" dirty="0" smtClean="0"/>
              <a:t>стал </a:t>
            </a:r>
            <a:r>
              <a:rPr lang="ru-RU" sz="1600" b="1" i="1" dirty="0"/>
              <a:t>Лауреатом районной премии для одарённых </a:t>
            </a:r>
            <a:r>
              <a:rPr lang="ru-RU" sz="1600" b="1" i="1" dirty="0" smtClean="0"/>
              <a:t>детей </a:t>
            </a:r>
            <a:r>
              <a:rPr lang="ru-RU" sz="1600" b="1" i="1" dirty="0"/>
              <a:t>и подростков в номинации </a:t>
            </a:r>
            <a:r>
              <a:rPr lang="ru-RU" sz="1600" b="1" i="1" dirty="0" smtClean="0"/>
              <a:t>«</a:t>
            </a:r>
            <a:r>
              <a:rPr lang="ru-RU" sz="1600" b="1" i="1" dirty="0"/>
              <a:t>Лучший коллектив». </a:t>
            </a:r>
            <a:endParaRPr lang="ru-RU" sz="1600" b="1" i="1" dirty="0" smtClean="0"/>
          </a:p>
          <a:p>
            <a:endParaRPr lang="ru-RU" sz="1600" b="1" i="1" dirty="0" smtClean="0"/>
          </a:p>
          <a:p>
            <a:endParaRPr lang="ru-RU" sz="1600" b="1" i="1" dirty="0"/>
          </a:p>
          <a:p>
            <a:endParaRPr lang="ru-RU" sz="1600" b="1" i="1" dirty="0" smtClean="0"/>
          </a:p>
          <a:p>
            <a:endParaRPr lang="ru-RU" sz="1600" b="1" i="1" dirty="0"/>
          </a:p>
          <a:p>
            <a:endParaRPr lang="ru-RU" sz="1600" b="1" i="1" dirty="0"/>
          </a:p>
          <a:p>
            <a:endParaRPr lang="ru-RU" sz="1600" b="1" i="1" dirty="0" smtClean="0"/>
          </a:p>
          <a:p>
            <a:endParaRPr lang="ru-RU" sz="1600" b="1" i="1" dirty="0"/>
          </a:p>
          <a:p>
            <a:endParaRPr lang="ru-RU" sz="1600" b="1" i="1" dirty="0" smtClean="0"/>
          </a:p>
          <a:p>
            <a:r>
              <a:rPr lang="ru-RU" sz="1600" b="1" i="1" dirty="0"/>
              <a:t> </a:t>
            </a:r>
            <a:r>
              <a:rPr lang="ru-RU" sz="1600" b="1" i="1" dirty="0" smtClean="0"/>
              <a:t>                                         </a:t>
            </a:r>
          </a:p>
          <a:p>
            <a:pPr marL="0" indent="0">
              <a:buNone/>
            </a:pPr>
            <a:endParaRPr lang="ru-RU" sz="1600" b="1" i="1" dirty="0" smtClean="0"/>
          </a:p>
          <a:p>
            <a:pPr marL="0" indent="0">
              <a:buNone/>
            </a:pPr>
            <a:endParaRPr lang="ru-RU" sz="1600" b="1" i="1" dirty="0" smtClean="0"/>
          </a:p>
          <a:p>
            <a:pPr marL="0" indent="0">
              <a:buNone/>
            </a:pPr>
            <a:r>
              <a:rPr lang="ru-RU" sz="1600" b="1" dirty="0" smtClean="0"/>
              <a:t>       </a:t>
            </a:r>
            <a:endParaRPr lang="ru-RU" sz="1600" b="1" dirty="0"/>
          </a:p>
        </p:txBody>
      </p:sp>
      <p:pic>
        <p:nvPicPr>
          <p:cNvPr id="16" name="Рисунок 15" descr="E:\фото телестудии\x_129a09df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140968"/>
            <a:ext cx="2376264" cy="1761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 descr="C:\Users\Admin\Desktop\фото телестудии\z_379af6dc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181" y="3365098"/>
            <a:ext cx="2330346" cy="1636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2868275" y="5013931"/>
            <a:ext cx="230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Фестиваль </a:t>
            </a:r>
            <a:r>
              <a:rPr lang="ru-RU" sz="1400" b="1" i="1" dirty="0" smtClean="0"/>
              <a:t>молодёжной самодеятельной прессы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Журналюгин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46162" y="5516848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D:\ИЗО НОв\фото телестудии\Дагомыс 2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94" y="3299588"/>
            <a:ext cx="1831152" cy="2908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602454" y="6317067"/>
            <a:ext cx="2330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Дагомыс, 2010 г.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D:\ИЗО НОв\фото телестудии\z_623b355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162" y="4773211"/>
            <a:ext cx="2304256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12063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715200" cy="792088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>
                <a:latin typeface="Arial Black" pitchFamily="34" charset="0"/>
              </a:rPr>
              <a:t>НАШИ ЮБИЛЕИ</a:t>
            </a:r>
            <a:endParaRPr lang="ru-RU" sz="3200" i="1" dirty="0">
              <a:latin typeface="Arial Black" pitchFamily="34" charset="0"/>
            </a:endParaRPr>
          </a:p>
        </p:txBody>
      </p:sp>
      <p:pic>
        <p:nvPicPr>
          <p:cNvPr id="4" name="Объект 3" descr="C:\Users\Admin\Desktop\фото телестудии\пятилетие телестудии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1418"/>
            <a:ext cx="3456384" cy="2110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Admin\Desktop\фото телестудии\z_3ec9fceb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227" y="1268760"/>
            <a:ext cx="3361055" cy="2344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Admin\Desktop\фото телестудии\y_02b4dc62 - копия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77072"/>
            <a:ext cx="3407410" cy="1714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D:\Все\Documents\на губернаторский гранд\DSC_025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004" y="4005064"/>
            <a:ext cx="3769521" cy="2224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899592" y="3429000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 Black" pitchFamily="34" charset="0"/>
              </a:rPr>
              <a:t>5-ЛЕТНИЙ ЮБИЛЕЙ, 2001 г.</a:t>
            </a:r>
            <a:endParaRPr lang="ru-RU" sz="1400" b="1" dirty="0"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30227" y="6287834"/>
            <a:ext cx="3393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Black" pitchFamily="34" charset="0"/>
              </a:rPr>
              <a:t>20-ЛЕТНИЙ ЮБИЛЕЙ, 2016 г.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5949280"/>
            <a:ext cx="3407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 Black" pitchFamily="34" charset="0"/>
              </a:rPr>
              <a:t>10-летний юбилей, 2006 г.</a:t>
            </a:r>
            <a:endParaRPr lang="ru-RU" sz="16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234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61"/>
    </mc:Choice>
    <mc:Fallback>
      <p:transition spd="slow" advTm="1606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848872" cy="922114"/>
          </a:xfrm>
        </p:spPr>
        <p:txBody>
          <a:bodyPr>
            <a:normAutofit fontScale="90000"/>
          </a:bodyPr>
          <a:lstStyle/>
          <a:p>
            <a:r>
              <a:rPr lang="ru-RU" b="0" i="1" dirty="0" smtClean="0">
                <a:latin typeface="Arial Black" pitchFamily="34" charset="0"/>
              </a:rPr>
              <a:t>Победы телестудии «Зеркало»</a:t>
            </a:r>
            <a:endParaRPr lang="ru-RU" b="0" i="1" dirty="0">
              <a:latin typeface="Arial Black" pitchFamily="34" charset="0"/>
            </a:endParaRPr>
          </a:p>
        </p:txBody>
      </p:sp>
      <p:pic>
        <p:nvPicPr>
          <p:cNvPr id="4" name="Объект 3" descr="E:\фото телестудии\z_bb573b3b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24640"/>
            <a:ext cx="4392488" cy="3276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67544" y="1988840"/>
            <a:ext cx="38884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С</a:t>
            </a:r>
            <a:r>
              <a:rPr lang="ru-RU" sz="2400" b="1" i="1" dirty="0" smtClean="0"/>
              <a:t>амой </a:t>
            </a:r>
            <a:r>
              <a:rPr lang="ru-RU" sz="2400" b="1" i="1" dirty="0"/>
              <a:t>почётной наградой телестудии стала </a:t>
            </a:r>
          </a:p>
          <a:p>
            <a:r>
              <a:rPr lang="ru-RU" sz="2400" b="1" i="1" dirty="0"/>
              <a:t>победа в Восьмых Молодёжных </a:t>
            </a:r>
          </a:p>
          <a:p>
            <a:r>
              <a:rPr lang="ru-RU" sz="2400" b="1" i="1" dirty="0"/>
              <a:t>Дельфийских играх России</a:t>
            </a:r>
          </a:p>
          <a:p>
            <a:r>
              <a:rPr lang="ru-RU" sz="2400" b="1" i="1" dirty="0" smtClean="0"/>
              <a:t>В 2009 году </a:t>
            </a:r>
            <a:r>
              <a:rPr lang="ru-RU" sz="2400" b="1" i="1" dirty="0"/>
              <a:t>в номинации «Тележурналистика» </a:t>
            </a:r>
          </a:p>
          <a:p>
            <a:r>
              <a:rPr lang="ru-RU" sz="2400" b="1" i="1" dirty="0"/>
              <a:t>в составе </a:t>
            </a:r>
            <a:r>
              <a:rPr lang="ru-RU" sz="2400" b="1" i="1" dirty="0" smtClean="0"/>
              <a:t>команды </a:t>
            </a:r>
            <a:r>
              <a:rPr lang="ru-RU" sz="2400" b="1" i="1" dirty="0"/>
              <a:t>Самарской области.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355976" y="5589240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Д. Рябченко, И</a:t>
            </a:r>
            <a:r>
              <a:rPr lang="ru-RU" b="1" i="1" dirty="0" smtClean="0"/>
              <a:t>. Калмыкова</a:t>
            </a:r>
            <a:r>
              <a:rPr lang="ru-RU" b="1" i="1" dirty="0"/>
              <a:t>, А. Казак</a:t>
            </a:r>
            <a:endParaRPr lang="ru-RU" dirty="0"/>
          </a:p>
          <a:p>
            <a:r>
              <a:rPr lang="ru-RU" b="1" i="1" dirty="0"/>
              <a:t>М</a:t>
            </a:r>
            <a:r>
              <a:rPr lang="ru-RU" b="1" i="1" dirty="0" smtClean="0"/>
              <a:t>. Казак</a:t>
            </a:r>
            <a:r>
              <a:rPr lang="ru-RU" b="1" i="1" dirty="0"/>
              <a:t>, </a:t>
            </a:r>
            <a:r>
              <a:rPr lang="ru-RU" b="1" i="1" dirty="0" smtClean="0"/>
              <a:t> Дельфийские </a:t>
            </a:r>
            <a:r>
              <a:rPr lang="ru-RU" b="1" i="1" dirty="0"/>
              <a:t>игры </a:t>
            </a:r>
            <a:r>
              <a:rPr lang="ru-RU" b="1" i="1" dirty="0" smtClean="0"/>
              <a:t>России </a:t>
            </a:r>
          </a:p>
          <a:p>
            <a:r>
              <a:rPr lang="ru-RU" b="1" i="1" dirty="0" smtClean="0"/>
              <a:t>с членами жюри . г. Самара, 2009 </a:t>
            </a:r>
            <a:r>
              <a:rPr lang="ru-RU" b="1" i="1" dirty="0"/>
              <a:t>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28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87"/>
    </mc:Choice>
    <mc:Fallback>
      <p:transition spd="slow" advTm="498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922114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>
                <a:latin typeface="Arial Black" pitchFamily="34" charset="0"/>
              </a:rPr>
              <a:t>Рабочие моменты телестудии «Зеркало».</a:t>
            </a:r>
          </a:p>
        </p:txBody>
      </p:sp>
      <p:pic>
        <p:nvPicPr>
          <p:cNvPr id="4" name="Объект 3" descr="C:\Users\Феникс\Desktop\Зима\София Рябова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73" y="1350288"/>
            <a:ext cx="2592288" cy="1799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Admin\Desktop\фото телестудии\Глубинка 201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847" y="1340769"/>
            <a:ext cx="2645780" cy="1776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Admin\Desktop\фото телестудии\учёба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718" y="1351896"/>
            <a:ext cx="2707010" cy="1753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95536" y="3094460"/>
            <a:ext cx="30428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Всероссийский конкурс школьных </a:t>
            </a:r>
            <a:endParaRPr lang="ru-RU" sz="1400" b="1" i="1" dirty="0" smtClean="0"/>
          </a:p>
          <a:p>
            <a:r>
              <a:rPr lang="ru-RU" sz="1400" b="1" i="1" dirty="0" smtClean="0"/>
              <a:t>изданий «Школьный формат-2016». </a:t>
            </a:r>
            <a:r>
              <a:rPr lang="en-US" sz="1400" b="1" i="1" dirty="0" smtClean="0"/>
              <a:t>I</a:t>
            </a:r>
            <a:r>
              <a:rPr lang="ru-RU" sz="1400" b="1" i="1" dirty="0" smtClean="0"/>
              <a:t> место, корреспондент </a:t>
            </a:r>
          </a:p>
          <a:p>
            <a:r>
              <a:rPr lang="ru-RU" sz="1400" b="1" i="1" dirty="0" smtClean="0"/>
              <a:t>С .Рябова</a:t>
            </a:r>
            <a:endParaRPr lang="ru-RU" sz="1400" dirty="0" smtClean="0"/>
          </a:p>
          <a:p>
            <a:r>
              <a:rPr lang="ru-RU" sz="1400" i="1" dirty="0"/>
              <a:t> 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438388" y="3117692"/>
            <a:ext cx="26457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Учёба оператора Н. Власюка  на слёте Юных журналистов «</a:t>
            </a:r>
            <a:r>
              <a:rPr lang="ru-RU" sz="1400" b="1" i="1" dirty="0" smtClean="0"/>
              <a:t>Глубинка»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323076" y="3117693"/>
            <a:ext cx="2523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Оператор Э. Мусаев с оператором </a:t>
            </a:r>
            <a:r>
              <a:rPr lang="ru-RU" sz="1400" b="1" i="1" dirty="0" smtClean="0"/>
              <a:t>ГТРК </a:t>
            </a:r>
            <a:r>
              <a:rPr lang="ru-RU" sz="1400" b="1" i="1" dirty="0"/>
              <a:t>Валерием Анненковым, зима 2014 г.</a:t>
            </a:r>
            <a:endParaRPr lang="ru-RU" sz="1400" dirty="0"/>
          </a:p>
          <a:p>
            <a:endParaRPr lang="ru-RU" sz="1400" dirty="0"/>
          </a:p>
        </p:txBody>
      </p:sp>
      <p:pic>
        <p:nvPicPr>
          <p:cNvPr id="10" name="Рисунок 9" descr="C:\Users\Admin\Desktop\фото телестудии\GqEAltoEuyE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09" y="4071800"/>
            <a:ext cx="2574552" cy="1724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Admin\Desktop\фото телестудии\работа переменки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460" y="3982478"/>
            <a:ext cx="2343684" cy="183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Admin\Desktop\фото телестудии\Глубинка, 2014 г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76" y="4005064"/>
            <a:ext cx="2595710" cy="1817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251520" y="5735567"/>
            <a:ext cx="3312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Корреспонденты П</a:t>
            </a:r>
            <a:r>
              <a:rPr lang="ru-RU" sz="1400" b="1" i="1" dirty="0" smtClean="0"/>
              <a:t>. Казак, </a:t>
            </a:r>
            <a:r>
              <a:rPr lang="ru-RU" sz="1400" b="1" i="1" dirty="0" err="1" smtClean="0"/>
              <a:t>А.Охотина</a:t>
            </a:r>
            <a:r>
              <a:rPr lang="ru-RU" sz="1400" b="1" i="1" dirty="0" smtClean="0"/>
              <a:t> </a:t>
            </a:r>
            <a:r>
              <a:rPr lang="ru-RU" sz="1400" b="1" i="1" dirty="0"/>
              <a:t>с Журналистом ГТРК </a:t>
            </a:r>
            <a:endParaRPr lang="ru-RU" sz="1400" b="1" i="1" dirty="0" smtClean="0"/>
          </a:p>
          <a:p>
            <a:r>
              <a:rPr lang="ru-RU" sz="1400" b="1" i="1" dirty="0" smtClean="0"/>
              <a:t>И</a:t>
            </a:r>
            <a:r>
              <a:rPr lang="ru-RU" sz="1400" b="1" i="1" dirty="0"/>
              <a:t>. </a:t>
            </a:r>
            <a:r>
              <a:rPr lang="ru-RU" sz="1400" b="1" i="1" dirty="0" err="1" smtClean="0"/>
              <a:t>Белостоцкой</a:t>
            </a:r>
            <a:r>
              <a:rPr lang="ru-RU" sz="1400" b="1" i="1" dirty="0" smtClean="0"/>
              <a:t>, запись радиопередачи о телестудии «Люди </a:t>
            </a:r>
            <a:r>
              <a:rPr lang="ru-RU" sz="1400" b="1" i="1" dirty="0"/>
              <a:t>людям»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546772" y="5843288"/>
            <a:ext cx="26650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Съёмка </a:t>
            </a:r>
            <a:r>
              <a:rPr lang="ru-RU" sz="1400" b="1" i="1" dirty="0" smtClean="0"/>
              <a:t>ведущих «Переменки»</a:t>
            </a:r>
            <a:r>
              <a:rPr lang="ru-RU" sz="1400" b="1" i="1" dirty="0"/>
              <a:t> А. </a:t>
            </a:r>
            <a:r>
              <a:rPr lang="ru-RU" sz="1400" b="1" i="1" dirty="0" err="1"/>
              <a:t>Самородовой</a:t>
            </a:r>
            <a:r>
              <a:rPr lang="ru-RU" sz="1400" b="1" i="1" dirty="0"/>
              <a:t> и Д. Казака</a:t>
            </a:r>
            <a:r>
              <a:rPr lang="ru-RU" sz="1400" b="1" i="1" dirty="0" smtClean="0"/>
              <a:t>,</a:t>
            </a:r>
          </a:p>
          <a:p>
            <a:r>
              <a:rPr lang="ru-RU" sz="1400" b="1" i="1" dirty="0" smtClean="0"/>
              <a:t>Оператор А. Блинов 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084168" y="5796152"/>
            <a:ext cx="2834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Межрегиональный Слёт </a:t>
            </a:r>
            <a:r>
              <a:rPr lang="ru-RU" sz="1400" b="1" i="1" dirty="0"/>
              <a:t>юных </a:t>
            </a:r>
            <a:r>
              <a:rPr lang="ru-RU" sz="1400" b="1" i="1" dirty="0" smtClean="0"/>
              <a:t>журналистов «Глубинка</a:t>
            </a:r>
            <a:r>
              <a:rPr lang="ru-RU" sz="1400" b="1" i="1" dirty="0"/>
              <a:t>», 2015 </a:t>
            </a:r>
            <a:r>
              <a:rPr lang="ru-RU" sz="1400" b="1" i="1" dirty="0" smtClean="0"/>
              <a:t>г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9916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30"/>
    </mc:Choice>
    <mc:Fallback>
      <p:transition spd="slow" advTm="923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066130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latin typeface="Arial Black" pitchFamily="34" charset="0"/>
              </a:rPr>
              <a:t>Рабочие моменты телестудии «Зеркало</a:t>
            </a:r>
            <a:r>
              <a:rPr lang="ru-RU" sz="2800" i="1" dirty="0" smtClean="0">
                <a:latin typeface="Arial Black" pitchFamily="34" charset="0"/>
              </a:rPr>
              <a:t>»</a:t>
            </a:r>
            <a:endParaRPr lang="ru-RU" sz="2800" i="1" dirty="0"/>
          </a:p>
        </p:txBody>
      </p:sp>
      <p:pic>
        <p:nvPicPr>
          <p:cNvPr id="4" name="Объект 3" descr="C:\Users\Admin\Pictures\S2230002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977" y="1449710"/>
            <a:ext cx="2364757" cy="1691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Admin\Pictures\Телестудия 2017\1Zp8xkT0sck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96" y="4077072"/>
            <a:ext cx="2448272" cy="1656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Admin\Desktop\теле\q-oknhvpzPw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7" y="4091268"/>
            <a:ext cx="2447925" cy="1691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Admin\Pictures\Телестудия 2017\LJNFf2Jjdag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88096"/>
            <a:ext cx="2448272" cy="1692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48863" y="3284984"/>
            <a:ext cx="2473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 На слёте «Глубинка»</a:t>
            </a:r>
            <a:r>
              <a:rPr lang="ru-RU" dirty="0" smtClean="0"/>
              <a:t>,</a:t>
            </a:r>
            <a:r>
              <a:rPr lang="ru-RU" sz="1400" dirty="0" smtClean="0"/>
              <a:t>2017г.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2987824" y="3140968"/>
            <a:ext cx="30243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Корреспондент Е. Поливанова  </a:t>
            </a:r>
            <a:endParaRPr lang="ru-RU" sz="1400" dirty="0"/>
          </a:p>
          <a:p>
            <a:r>
              <a:rPr lang="ru-RU" sz="1400" b="1" i="1" dirty="0"/>
              <a:t>н</a:t>
            </a:r>
            <a:r>
              <a:rPr lang="ru-RU" sz="1400" b="1" i="1" dirty="0" smtClean="0"/>
              <a:t>а съёмках </a:t>
            </a:r>
            <a:r>
              <a:rPr lang="ru-RU" sz="1400" b="1" i="1" dirty="0"/>
              <a:t>ролика об          </a:t>
            </a:r>
            <a:endParaRPr lang="ru-RU" sz="1400" dirty="0"/>
          </a:p>
          <a:p>
            <a:r>
              <a:rPr lang="ru-RU" sz="1400" b="1" i="1" dirty="0" smtClean="0"/>
              <a:t>отечественном  автомобиле «Лада»                                                        </a:t>
            </a:r>
            <a:endParaRPr lang="ru-RU" sz="1400" dirty="0"/>
          </a:p>
          <a:p>
            <a:r>
              <a:rPr lang="ru-RU" b="1" i="1" dirty="0"/>
              <a:t>                                                                    . </a:t>
            </a:r>
            <a:endParaRPr lang="ru-RU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156176" y="5912857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Оператор </a:t>
            </a:r>
            <a:r>
              <a:rPr lang="ru-RU" sz="1400" b="1" i="1" dirty="0"/>
              <a:t>Павел Василенко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195736" y="5781777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 </a:t>
            </a:r>
            <a:r>
              <a:rPr lang="ru-RU" sz="1200" b="1" i="1" dirty="0"/>
              <a:t>Анастасия Охотина и </a:t>
            </a:r>
            <a:r>
              <a:rPr lang="ru-RU" sz="1200" b="1" i="1" dirty="0" smtClean="0"/>
              <a:t>Павел </a:t>
            </a:r>
            <a:r>
              <a:rPr lang="ru-RU" sz="1200" b="1" i="1" dirty="0"/>
              <a:t>Василенко победители регионального этапа Х</a:t>
            </a:r>
            <a:r>
              <a:rPr lang="en-US" sz="1200" b="1" i="1" dirty="0"/>
              <a:t>VII</a:t>
            </a:r>
            <a:r>
              <a:rPr lang="ru-RU" sz="1200" b="1" i="1" dirty="0"/>
              <a:t> молодёжных Дельфийских игр России на территории Самарской области</a:t>
            </a:r>
            <a:r>
              <a:rPr lang="ru-RU" b="1" i="1" dirty="0"/>
              <a:t>.     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868144" y="3284984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Диплом телестудии за пропаганду Комплекса ГТО </a:t>
            </a:r>
            <a:endParaRPr lang="ru-RU" sz="1400" dirty="0"/>
          </a:p>
        </p:txBody>
      </p:sp>
      <p:pic>
        <p:nvPicPr>
          <p:cNvPr id="2050" name="Picture 2" descr="D:\ИЗО НОв\фото с Глубинки 2017\218CDPFQ\S218001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62" y="1492726"/>
            <a:ext cx="2567271" cy="1711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" name="Picture 2" descr="D:\фото с диска С\Наш диплом за ГТО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86" y="1332228"/>
            <a:ext cx="2614762" cy="1961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3373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77"/>
    </mc:Choice>
    <mc:Fallback>
      <p:transition spd="slow" advTm="997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7866" y="692696"/>
            <a:ext cx="7488832" cy="1012974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3100" b="0" i="1" dirty="0" smtClean="0">
                <a:latin typeface="Arial Black" pitchFamily="34" charset="0"/>
              </a:rPr>
              <a:t>Фильмы снятые воспитанниками телестудии «Зеркало»</a:t>
            </a:r>
            <a:br>
              <a:rPr lang="ru-RU" sz="3100" b="0" i="1" dirty="0" smtClean="0">
                <a:latin typeface="Arial Black" pitchFamily="34" charset="0"/>
              </a:rPr>
            </a:br>
            <a:endParaRPr lang="ru-RU" sz="3100" b="0" i="1" dirty="0"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600" dirty="0"/>
          </a:p>
          <a:p>
            <a:r>
              <a:rPr lang="ru-RU" sz="1600" b="1" i="1" dirty="0">
                <a:latin typeface="Arial Black" pitchFamily="34" charset="0"/>
              </a:rPr>
              <a:t>* «Патриотами не рождаются</a:t>
            </a:r>
            <a:r>
              <a:rPr lang="ru-RU" sz="1600" b="1" i="1" dirty="0" smtClean="0">
                <a:latin typeface="Arial Black" pitchFamily="34" charset="0"/>
              </a:rPr>
              <a:t>» (</a:t>
            </a:r>
            <a:r>
              <a:rPr lang="ru-RU" sz="1600" b="1" i="1" dirty="0">
                <a:latin typeface="Arial Black" pitchFamily="34" charset="0"/>
              </a:rPr>
              <a:t>февраль 2001г.) 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 «Моя семья» (январь 2002 г.)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 «Село моё родное» (июнь 2002г.)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 «От рассвета до заката» (май 2003г.) 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 «Мастер» (январь, 2004)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 «Не боги горшки обжигали»(февраль 2004г.)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 «Жизнь даётся только раз» (март 2004г.)          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 «10 лет в эфире» (декабрь 2006г) </a:t>
            </a:r>
            <a:endParaRPr lang="ru-RU" sz="1600" b="1" i="1" dirty="0" smtClean="0">
              <a:latin typeface="Arial Black" pitchFamily="34" charset="0"/>
            </a:endParaRPr>
          </a:p>
          <a:p>
            <a:r>
              <a:rPr lang="ru-RU" sz="1600" b="1" i="1" dirty="0" smtClean="0">
                <a:latin typeface="Arial Black" pitchFamily="34" charset="0"/>
              </a:rPr>
              <a:t>* </a:t>
            </a:r>
            <a:r>
              <a:rPr lang="ru-RU" sz="1600" b="1" i="1" dirty="0">
                <a:latin typeface="Arial Black" pitchFamily="34" charset="0"/>
              </a:rPr>
              <a:t>«И космос стал ближе» (октябрь 2007г )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 «Школьные годы чудесные» (декабрь 2007 г.)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 «Семья Ивановых» (апрель 2009 г.)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 smtClean="0">
                <a:latin typeface="Arial Black" pitchFamily="34" charset="0"/>
              </a:rPr>
              <a:t>* </a:t>
            </a:r>
            <a:r>
              <a:rPr lang="ru-RU" sz="1600" b="1" i="1" dirty="0">
                <a:latin typeface="Arial Black" pitchFamily="34" charset="0"/>
              </a:rPr>
              <a:t>«С юбилеем, «Глубинка»! </a:t>
            </a:r>
            <a:r>
              <a:rPr lang="ru-RU" sz="1600" b="1" i="1" dirty="0" smtClean="0">
                <a:latin typeface="Arial Black" pitchFamily="34" charset="0"/>
              </a:rPr>
              <a:t>(ноябрь </a:t>
            </a:r>
            <a:r>
              <a:rPr lang="ru-RU" sz="1600" b="1" i="1" dirty="0">
                <a:latin typeface="Arial Black" pitchFamily="34" charset="0"/>
              </a:rPr>
              <a:t>2009 г.)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 smtClean="0">
                <a:latin typeface="Arial Black" pitchFamily="34" charset="0"/>
              </a:rPr>
              <a:t>* </a:t>
            </a:r>
            <a:r>
              <a:rPr lang="ru-RU" sz="1600" b="1" i="1" dirty="0">
                <a:latin typeface="Arial Black" pitchFamily="34" charset="0"/>
              </a:rPr>
              <a:t>«Война глазами детей» (октябрь 2010 г.)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*«Помидорная столица»(сентябрь 2012г) 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 smtClean="0">
                <a:latin typeface="Arial Black" pitchFamily="34" charset="0"/>
              </a:rPr>
              <a:t>* </a:t>
            </a:r>
            <a:r>
              <a:rPr lang="ru-RU" sz="1600" b="1" i="1" dirty="0">
                <a:latin typeface="Arial Black" pitchFamily="34" charset="0"/>
              </a:rPr>
              <a:t>«Кузница </a:t>
            </a:r>
            <a:r>
              <a:rPr lang="ru-RU" sz="1600" b="1" i="1" dirty="0" err="1">
                <a:latin typeface="Arial Black" pitchFamily="34" charset="0"/>
              </a:rPr>
              <a:t>паралимпийцев</a:t>
            </a:r>
            <a:r>
              <a:rPr lang="ru-RU" sz="1600" b="1" i="1" dirty="0">
                <a:latin typeface="Arial Black" pitchFamily="34" charset="0"/>
              </a:rPr>
              <a:t>» (март 2014 г.)              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>
                <a:latin typeface="Arial Black" pitchFamily="34" charset="0"/>
              </a:rPr>
              <a:t>* «Вера в себя!» (февраль 2015 г.)</a:t>
            </a:r>
            <a:endParaRPr lang="ru-RU" sz="1600" dirty="0">
              <a:latin typeface="Arial Black" pitchFamily="34" charset="0"/>
            </a:endParaRPr>
          </a:p>
          <a:p>
            <a:r>
              <a:rPr lang="ru-RU" sz="1600" b="1" i="1" dirty="0" smtClean="0">
                <a:latin typeface="Arial Black" pitchFamily="34" charset="0"/>
              </a:rPr>
              <a:t>* «Мария Самарская» (октябрь 2012г)</a:t>
            </a:r>
            <a:endParaRPr lang="ru-RU" sz="1600" dirty="0" smtClean="0">
              <a:latin typeface="Arial Black" pitchFamily="34" charset="0"/>
            </a:endParaRPr>
          </a:p>
          <a:p>
            <a:endParaRPr lang="ru-RU" sz="1600" dirty="0">
              <a:latin typeface="Arial Black" pitchFamily="34" charset="0"/>
            </a:endParaRPr>
          </a:p>
        </p:txBody>
      </p:sp>
      <p:pic>
        <p:nvPicPr>
          <p:cNvPr id="6" name="Рисунок 5" descr="C:\Users\Mamam\Pictures\a_776135ca.jpg"/>
          <p:cNvPicPr/>
          <p:nvPr/>
        </p:nvPicPr>
        <p:blipFill>
          <a:blip r:embed="rId2"/>
          <a:srcRect b="23668"/>
          <a:stretch>
            <a:fillRect/>
          </a:stretch>
        </p:blipFill>
        <p:spPr bwMode="auto">
          <a:xfrm>
            <a:off x="6660232" y="1556792"/>
            <a:ext cx="1966466" cy="4824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9635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62"/>
    </mc:Choice>
    <mc:Fallback>
      <p:transition spd="slow" advTm="1396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778098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>
                <a:latin typeface="Arial Black" pitchFamily="34" charset="0"/>
              </a:rPr>
              <a:t>Участие в конкурсах, фестивалях, слётах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4" name="Объект 3" descr="C:\Users\Admin\Pictures\юбилей школы\image (46)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38" y="1124744"/>
            <a:ext cx="2739044" cy="182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Admin\Pictures\юбилей школы\2016-09-26 13-01-3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044" y="1110655"/>
            <a:ext cx="2447925" cy="1835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Admin\Pictures\юбилей школы\A_TonF6WOJw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067" y="4168819"/>
            <a:ext cx="2108054" cy="1597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23528" y="2977555"/>
            <a:ext cx="2952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Первый Международный детский </a:t>
            </a:r>
            <a:r>
              <a:rPr lang="ru-RU" sz="1400" b="1" i="1" dirty="0" err="1"/>
              <a:t>медиафорум</a:t>
            </a:r>
            <a:r>
              <a:rPr lang="ru-RU" sz="1400" b="1" i="1" dirty="0"/>
              <a:t> </a:t>
            </a:r>
            <a:r>
              <a:rPr lang="ru-RU" sz="1400" b="1" i="1" dirty="0" smtClean="0"/>
              <a:t> </a:t>
            </a:r>
            <a:r>
              <a:rPr lang="ru-RU" sz="1400" b="1" i="1" dirty="0"/>
              <a:t>участники: Д. Кузьмина, П. Казак, А. </a:t>
            </a:r>
            <a:r>
              <a:rPr lang="ru-RU" sz="1400" b="1" i="1" dirty="0" smtClean="0"/>
              <a:t>Блинов Крым</a:t>
            </a:r>
            <a:r>
              <a:rPr lang="ru-RU" sz="1400" b="1" i="1" dirty="0"/>
              <a:t>, МДЦ «Артек» 2015 год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275856" y="2977555"/>
            <a:ext cx="2808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/>
              <a:t>Корреспонденты А. </a:t>
            </a:r>
            <a:r>
              <a:rPr lang="ru-RU" sz="1200" b="1" i="1" dirty="0" err="1"/>
              <a:t>Ломкина</a:t>
            </a:r>
            <a:r>
              <a:rPr lang="ru-RU" sz="1200" b="1" i="1" dirty="0"/>
              <a:t> и  Е. </a:t>
            </a:r>
            <a:r>
              <a:rPr lang="ru-RU" sz="1200" b="1" i="1" dirty="0" err="1"/>
              <a:t>Индикова</a:t>
            </a:r>
            <a:r>
              <a:rPr lang="ru-RU" sz="1200" b="1" i="1" dirty="0"/>
              <a:t> </a:t>
            </a:r>
            <a:r>
              <a:rPr lang="ru-RU" sz="1200" b="1" i="1" dirty="0" smtClean="0"/>
              <a:t> </a:t>
            </a:r>
            <a:r>
              <a:rPr lang="ru-RU" sz="1200" b="1" i="1" dirty="0"/>
              <a:t>на Всероссийском конкурсе  «Учитель года </a:t>
            </a:r>
            <a:r>
              <a:rPr lang="ru-RU" sz="1200" b="1" i="1" dirty="0" smtClean="0"/>
              <a:t>.</a:t>
            </a:r>
            <a:r>
              <a:rPr lang="ru-RU" sz="1200" b="1" i="1" dirty="0"/>
              <a:t> России- 2016».</a:t>
            </a:r>
          </a:p>
          <a:p>
            <a:r>
              <a:rPr lang="ru-RU" sz="1200" b="1" i="1" dirty="0" smtClean="0"/>
              <a:t> Работа </a:t>
            </a:r>
            <a:r>
              <a:rPr lang="ru-RU" sz="1200" b="1" i="1" dirty="0"/>
              <a:t>в пресс-центре.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259264" y="2977555"/>
            <a:ext cx="2489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Международный слёт юных журналистов «Волжские встречи»,</a:t>
            </a:r>
            <a:endParaRPr lang="ru-RU" sz="1400" b="1" dirty="0"/>
          </a:p>
        </p:txBody>
      </p:sp>
      <p:pic>
        <p:nvPicPr>
          <p:cNvPr id="10" name="Рисунок 9" descr="G:\DCIM\100D3100\DSC_006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0780" y="4052515"/>
            <a:ext cx="2242354" cy="16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Admin\Pictures\Camera\IMG_20170724_11315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70" y="3863874"/>
            <a:ext cx="1561465" cy="2082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Admin\Desktop\фото телестудии\0CwMI_L9_zI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7" y="3998968"/>
            <a:ext cx="2191041" cy="1704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410780" y="5682650"/>
            <a:ext cx="27590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Окружной конкурс детских </a:t>
            </a:r>
          </a:p>
          <a:p>
            <a:r>
              <a:rPr lang="ru-RU" sz="1400" b="1" i="1" dirty="0" smtClean="0"/>
              <a:t>фильмов «Твой мир»  Д. Евсеева,. М. Казак, </a:t>
            </a:r>
          </a:p>
          <a:p>
            <a:r>
              <a:rPr lang="ru-RU" sz="1400" b="1" i="1" dirty="0" smtClean="0"/>
              <a:t>А. Кузьмина,  А. Панков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169848" y="5946039"/>
            <a:ext cx="2986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Летняя профильная смена. Работа над мультфильмом </a:t>
            </a:r>
            <a:endParaRPr lang="ru-RU" sz="1400" dirty="0"/>
          </a:p>
        </p:txBody>
      </p:sp>
      <p:pic>
        <p:nvPicPr>
          <p:cNvPr id="17" name="Рисунок 16" descr="C:\Users\Admin\Desktop\фото телестудии\z_ea0ad00b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86563"/>
            <a:ext cx="2592288" cy="1890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6588224" y="5882640"/>
            <a:ext cx="2305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/>
              <a:t>Оператор П. Василенко  во Всероссийском детском центре «Смена»,  Краснодарский Край , 2016 год 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83253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13"/>
    </mc:Choice>
    <mc:Fallback>
      <p:transition spd="slow" advTm="14013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332656"/>
            <a:ext cx="76328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latin typeface="Arial Black" pitchFamily="34" charset="0"/>
              </a:rPr>
              <a:t>Мое педагогическое послание профессиональному сообществу заключается в том, чтобы педагоги при разработке программ дополнительного образования учитывали индивидуальные особенности одаренных детей и детей с ограниченными возможностями здоровья.</a:t>
            </a:r>
            <a:endParaRPr lang="ru-RU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441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603"/>
    </mc:Choice>
    <mc:Fallback>
      <p:transition spd="slow" advTm="13603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56207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 Black" pitchFamily="34" charset="0"/>
              </a:rPr>
              <a:t>  Победы телестудии «Зеркало»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5" name="Рисунок 4" descr="C:\Users\Admin\Pictures\Camera\IMG_20180607_14554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920" y="980728"/>
            <a:ext cx="2876410" cy="23073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918920" y="3288060"/>
            <a:ext cx="28764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Денис Казак - Финалист Всероссийского  </a:t>
            </a:r>
            <a:r>
              <a:rPr lang="ru-RU" sz="1400" b="1" i="1" dirty="0" err="1"/>
              <a:t>медиаконкурса</a:t>
            </a:r>
            <a:r>
              <a:rPr lang="ru-RU" sz="1400" b="1" i="1" dirty="0"/>
              <a:t> «Страна чемпионов»</a:t>
            </a:r>
            <a:endParaRPr lang="ru-RU" sz="1400" dirty="0"/>
          </a:p>
        </p:txBody>
      </p:sp>
      <p:pic>
        <p:nvPicPr>
          <p:cNvPr id="8" name="Рисунок 7" descr="C:\Users\Admin\Desktop\теле\2Y8Hvq1Hj0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80728"/>
            <a:ext cx="1729864" cy="2327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Admin\Desktop\теле\IMG_20180402_19484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2952328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Admin\Desktop\теле\Олег Казак 2 место в номинации Видеоролик в V Межрегиональном конкурсе детских творческих работ читателей библиотек Поволжья Экочудо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21088"/>
            <a:ext cx="3071202" cy="2165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467544" y="4692988"/>
            <a:ext cx="27363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i="1" dirty="0" smtClean="0"/>
          </a:p>
          <a:p>
            <a:r>
              <a:rPr lang="ru-RU" sz="1400" b="1" i="1" dirty="0" smtClean="0"/>
              <a:t>В </a:t>
            </a:r>
            <a:r>
              <a:rPr lang="ru-RU" sz="1400" b="1" i="1" dirty="0"/>
              <a:t>марте 2018 года участие в Международном фестивале детско-юношеского фестиваля журналистики и экранного творчества принёс телестудии «Зеркало» пять дипломов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707904" y="3307993"/>
            <a:ext cx="2211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Герман Павлов,  </a:t>
            </a:r>
            <a:r>
              <a:rPr lang="en-US" sz="1400" b="1" i="1" dirty="0" smtClean="0"/>
              <a:t>III</a:t>
            </a:r>
            <a:r>
              <a:rPr lang="ru-RU" sz="1400" b="1" i="1" dirty="0" smtClean="0"/>
              <a:t> место в региональном конкурсе видеороликов «Безопасность  </a:t>
            </a:r>
            <a:r>
              <a:rPr lang="ru-RU" sz="1400" b="1" i="1" dirty="0"/>
              <a:t>персональных данных.</a:t>
            </a:r>
            <a:endParaRPr lang="ru-RU" sz="1400" dirty="0"/>
          </a:p>
          <a:p>
            <a:r>
              <a:rPr lang="ru-RU" sz="1400" b="1" i="1" dirty="0" smtClean="0"/>
              <a:t> 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92" y="5416295"/>
            <a:ext cx="2880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Олег Казак, </a:t>
            </a:r>
            <a:r>
              <a:rPr lang="en-US" sz="1400" b="1" i="1" dirty="0"/>
              <a:t>II</a:t>
            </a:r>
            <a:r>
              <a:rPr lang="ru-RU" sz="1400" b="1" i="1" dirty="0"/>
              <a:t> место в </a:t>
            </a:r>
            <a:r>
              <a:rPr lang="en-US" sz="1400" b="1" i="1" dirty="0"/>
              <a:t>V</a:t>
            </a:r>
            <a:r>
              <a:rPr lang="ru-RU" sz="1400" b="1" i="1" dirty="0"/>
              <a:t> </a:t>
            </a:r>
            <a:r>
              <a:rPr lang="ru-RU" sz="1400" b="1" i="1" dirty="0" smtClean="0"/>
              <a:t>Межрегиональном </a:t>
            </a:r>
            <a:r>
              <a:rPr lang="ru-RU" sz="1400" b="1" i="1" dirty="0"/>
              <a:t>конкурсе детских творческих работ </a:t>
            </a:r>
            <a:r>
              <a:rPr lang="ru-RU" sz="1400" b="1" i="1" dirty="0" smtClean="0"/>
              <a:t>  </a:t>
            </a:r>
          </a:p>
          <a:p>
            <a:r>
              <a:rPr lang="ru-RU" sz="1400" b="1" i="1" dirty="0"/>
              <a:t>Поволжья  «</a:t>
            </a:r>
            <a:r>
              <a:rPr lang="ru-RU" sz="1400" b="1" i="1" dirty="0" err="1"/>
              <a:t>Экочудо</a:t>
            </a:r>
            <a:r>
              <a:rPr lang="ru-RU" sz="1400" b="1" i="1" dirty="0"/>
              <a:t>»</a:t>
            </a:r>
            <a:endParaRPr lang="ru-RU" sz="1400" dirty="0"/>
          </a:p>
        </p:txBody>
      </p:sp>
      <p:pic>
        <p:nvPicPr>
          <p:cNvPr id="15" name="Рисунок 14" descr="C:\Users\Admin\Desktop\фест Волга Юнпресс\0bGsbAGBGeY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852" y="2278439"/>
            <a:ext cx="1945052" cy="2551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C:\Users\Admin\Desktop\фест Волга Юнпресс\VjfAmYy_qEo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12976"/>
            <a:ext cx="1322764" cy="1616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35755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913"/>
    </mc:Choice>
    <mc:Fallback>
      <p:transition spd="slow" advTm="22913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47248" cy="64807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</a:rPr>
              <a:t>    </a:t>
            </a:r>
            <a:r>
              <a:rPr lang="ru-RU" sz="3100" i="1" dirty="0" smtClean="0">
                <a:latin typeface="Arial Black" pitchFamily="34" charset="0"/>
              </a:rPr>
              <a:t>Победы </a:t>
            </a:r>
            <a:r>
              <a:rPr lang="ru-RU" sz="3100" i="1" dirty="0">
                <a:latin typeface="Arial Black" pitchFamily="34" charset="0"/>
              </a:rPr>
              <a:t>телестудии «Зеркало»</a:t>
            </a:r>
          </a:p>
        </p:txBody>
      </p:sp>
      <p:pic>
        <p:nvPicPr>
          <p:cNvPr id="3" name="Рисунок 2" descr="C:\Users\Admin\Desktop\теле\S221004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56492"/>
            <a:ext cx="2761746" cy="1984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C:\Users\Admin\Desktop\теле\S22100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37777"/>
            <a:ext cx="2088232" cy="1621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23288" y="325727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  </a:t>
            </a:r>
            <a:r>
              <a:rPr lang="ru-RU" b="1" i="1" dirty="0" smtClean="0"/>
              <a:t>Телестудия «Зеркало» победитель  </a:t>
            </a:r>
            <a:r>
              <a:rPr lang="en-US" b="1" i="1" dirty="0" smtClean="0"/>
              <a:t>I</a:t>
            </a:r>
            <a:r>
              <a:rPr lang="ru-RU" b="1" i="1" dirty="0" smtClean="0"/>
              <a:t>  и </a:t>
            </a:r>
            <a:r>
              <a:rPr lang="en-US" b="1" i="1" dirty="0" smtClean="0"/>
              <a:t>II </a:t>
            </a:r>
            <a:r>
              <a:rPr lang="ru-RU" b="1" i="1" dirty="0" smtClean="0"/>
              <a:t>районного</a:t>
            </a:r>
            <a:r>
              <a:rPr lang="en-US" b="1" i="1" dirty="0" smtClean="0"/>
              <a:t> </a:t>
            </a:r>
            <a:r>
              <a:rPr lang="ru-RU" b="1" i="1" dirty="0" smtClean="0"/>
              <a:t>конкурсов  «Твой взгляд»</a:t>
            </a:r>
            <a:endParaRPr lang="ru-RU" dirty="0"/>
          </a:p>
        </p:txBody>
      </p:sp>
      <p:pic>
        <p:nvPicPr>
          <p:cNvPr id="6" name="Рисунок 5" descr="C:\Users\Admin\Desktop\теле\f3euFplF0Ec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222" y="3926853"/>
            <a:ext cx="3157335" cy="19344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Admin\Desktop\теле\DSC_014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79" y="4077072"/>
            <a:ext cx="2288283" cy="1708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Admin\Desktop\теле\Экскурсия на ТРКГуберния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658" y="4077072"/>
            <a:ext cx="2468814" cy="1746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611562" y="5333882"/>
            <a:ext cx="820891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400" b="1" i="1" dirty="0" smtClean="0">
              <a:solidFill>
                <a:prstClr val="white"/>
              </a:solidFill>
            </a:endParaRPr>
          </a:p>
          <a:p>
            <a:pPr lvl="0"/>
            <a:endParaRPr lang="ru-RU" sz="1400" b="1" i="1" dirty="0">
              <a:solidFill>
                <a:prstClr val="white"/>
              </a:solidFill>
            </a:endParaRPr>
          </a:p>
          <a:p>
            <a:pPr lvl="0"/>
            <a:endParaRPr lang="ru-RU" sz="1400" b="1" i="1" dirty="0">
              <a:solidFill>
                <a:prstClr val="white"/>
              </a:solidFill>
            </a:endParaRPr>
          </a:p>
          <a:p>
            <a:pPr lvl="0" algn="ctr"/>
            <a:r>
              <a:rPr lang="ru-RU" sz="1600" b="1" i="1" dirty="0" smtClean="0">
                <a:solidFill>
                  <a:prstClr val="white"/>
                </a:solidFill>
              </a:rPr>
              <a:t>За </a:t>
            </a:r>
            <a:r>
              <a:rPr lang="ru-RU" sz="1600" b="1" i="1" dirty="0">
                <a:solidFill>
                  <a:prstClr val="white"/>
                </a:solidFill>
              </a:rPr>
              <a:t>победу в Межрегиональном слёте «Глубинка» студийцы </a:t>
            </a:r>
            <a:r>
              <a:rPr lang="ru-RU" sz="1600" b="1" i="1" dirty="0" smtClean="0">
                <a:solidFill>
                  <a:prstClr val="white"/>
                </a:solidFill>
              </a:rPr>
              <a:t>были приглашены </a:t>
            </a:r>
          </a:p>
          <a:p>
            <a:pPr lvl="0" algn="ctr"/>
            <a:r>
              <a:rPr lang="ru-RU" sz="1600" b="1" i="1" dirty="0" smtClean="0">
                <a:solidFill>
                  <a:prstClr val="white"/>
                </a:solidFill>
              </a:rPr>
              <a:t>на </a:t>
            </a:r>
            <a:r>
              <a:rPr lang="ru-RU" sz="1600" b="1" i="1" dirty="0">
                <a:solidFill>
                  <a:prstClr val="white"/>
                </a:solidFill>
              </a:rPr>
              <a:t>экскурсию в ТРК «Губерния» и посетили исторический музей</a:t>
            </a:r>
            <a:endParaRPr lang="ru-RU" sz="1600" dirty="0">
              <a:solidFill>
                <a:prstClr val="white"/>
              </a:solidFill>
            </a:endParaRPr>
          </a:p>
        </p:txBody>
      </p:sp>
      <p:pic>
        <p:nvPicPr>
          <p:cNvPr id="16" name="Picture 2" descr="C:\Users\Admin\Pictures\IMG_04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56493"/>
            <a:ext cx="3096344" cy="1926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76440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037"/>
    </mc:Choice>
    <mc:Fallback>
      <p:transition spd="slow" advTm="26037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6636" y="4581128"/>
            <a:ext cx="8223448" cy="102544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/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smtClean="0">
                <a:latin typeface="Arial Black" pitchFamily="34" charset="0"/>
              </a:rPr>
              <a:t/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smtClean="0">
                <a:latin typeface="Arial Black" pitchFamily="34" charset="0"/>
              </a:rPr>
              <a:t/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smtClean="0">
                <a:latin typeface="Arial Black" pitchFamily="34" charset="0"/>
              </a:rPr>
              <a:t>Выпускники телестудии «Зеркало» выбирают журналистику своей профессией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834" y="3266972"/>
            <a:ext cx="3001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solidFill>
                <a:schemeClr val="tx2">
                  <a:lumMod val="75000"/>
                  <a:lumOff val="25000"/>
                </a:schemeClr>
              </a:solidFill>
              <a:latin typeface="Arial Black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Black" pitchFamily="34" charset="0"/>
              </a:rPr>
              <a:t>Александра </a:t>
            </a:r>
            <a:r>
              <a:rPr lang="ru-RU" sz="1600" dirty="0" err="1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Black" pitchFamily="34" charset="0"/>
              </a:rPr>
              <a:t>Молодцова</a:t>
            </a:r>
            <a:endParaRPr lang="ru-RU" sz="1600" dirty="0">
              <a:solidFill>
                <a:schemeClr val="tx2">
                  <a:lumMod val="75000"/>
                  <a:lumOff val="25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9832" y="3498130"/>
            <a:ext cx="2520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Black" pitchFamily="34" charset="0"/>
              </a:rPr>
              <a:t>Анастасия Охотина</a:t>
            </a:r>
            <a:endParaRPr lang="ru-RU" sz="1600" b="1" dirty="0">
              <a:solidFill>
                <a:schemeClr val="tx2">
                  <a:lumMod val="75000"/>
                  <a:lumOff val="2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0152" y="31409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         </a:t>
            </a:r>
            <a:r>
              <a:rPr lang="ru-RU" sz="16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Black" pitchFamily="34" charset="0"/>
              </a:rPr>
              <a:t>Андрей Казак</a:t>
            </a:r>
            <a:endParaRPr lang="ru-RU" sz="1600" b="1" dirty="0">
              <a:solidFill>
                <a:schemeClr val="tx2">
                  <a:lumMod val="75000"/>
                  <a:lumOff val="2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1" name="Picture 3" descr="C:\Users\Admin\Desktop\iKypiQ9c1O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601" y="589131"/>
            <a:ext cx="3143406" cy="23575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https://pp.userapi.com/c841327/v841327270/31046/R2JtyIQ-4l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90" y="572758"/>
            <a:ext cx="2675948" cy="26759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\Desktop\охот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994" y="522986"/>
            <a:ext cx="2246139" cy="29990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4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71"/>
    </mc:Choice>
    <mc:Fallback>
      <p:transition spd="slow" advTm="1127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5620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        Телестудия сегодня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1026" name="Picture 2" descr="C:\Users\Admin\Desktop\qX2x1aFwfFw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1" y="1052736"/>
            <a:ext cx="4575370" cy="30490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h8nHE2pOpy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68960"/>
            <a:ext cx="4176712" cy="34001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4437112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Старшая группа телестудии «Зеркало»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4088" y="2204864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Младшая группа телестудии «Зеркало»</a:t>
            </a:r>
            <a:endParaRPr lang="ru-RU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50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982"/>
    </mc:Choice>
    <mc:Fallback>
      <p:transition spd="slow" advTm="22982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578</TotalTime>
  <Words>880</Words>
  <Application>Microsoft Office PowerPoint</Application>
  <PresentationFormat>Экран (4:3)</PresentationFormat>
  <Paragraphs>115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Times New Roman</vt:lpstr>
      <vt:lpstr>Tw Cen MT</vt:lpstr>
      <vt:lpstr>Паркет</vt:lpstr>
      <vt:lpstr>ТЕЛЕСТУДИЯ «ЗЕРКАЛО»</vt:lpstr>
      <vt:lpstr>            ИСТОРИЯ ШКОЛЬНОЙ ТЕЛЕСТУДИИ  «ЗЕРКАЛО»</vt:lpstr>
      <vt:lpstr>ИСТОРИЯ ШКОЛЬНОЙ ТЕЛЕСТУДИИ  «ЗЕРКАЛО»</vt:lpstr>
      <vt:lpstr>НАШИ ЮБИЛЕИ</vt:lpstr>
      <vt:lpstr>Победы телестудии «Зеркало»</vt:lpstr>
      <vt:lpstr>Рабочие моменты телестудии «Зеркало».</vt:lpstr>
      <vt:lpstr>Рабочие моменты телестудии «Зеркало»</vt:lpstr>
      <vt:lpstr>                             Фильмы снятые воспитанниками телестудии «Зеркало» </vt:lpstr>
      <vt:lpstr>Участие в конкурсах, фестивалях, слётах</vt:lpstr>
      <vt:lpstr>Презентация PowerPoint</vt:lpstr>
      <vt:lpstr>  Победы телестудии «Зеркало»</vt:lpstr>
      <vt:lpstr>    Победы телестудии «Зеркало»</vt:lpstr>
      <vt:lpstr>   Выпускники телестудии «Зеркало» выбирают журналистику своей профессией</vt:lpstr>
      <vt:lpstr>        Телестудия сегодня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ТЕЛЕСТУДИЯ «ЗЕРКАЛО»</dc:title>
  <cp:lastModifiedBy>user</cp:lastModifiedBy>
  <cp:revision>50</cp:revision>
  <dcterms:modified xsi:type="dcterms:W3CDTF">2019-04-01T07:51:05Z</dcterms:modified>
</cp:coreProperties>
</file>