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6"/>
  </p:handout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7" r:id="rId13"/>
    <p:sldId id="278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2C3C1-270A-4DD4-8C12-2B3EC9D33F64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85A9A-65D0-4ABE-84BC-2150BFDCE0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454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39" y="620688"/>
            <a:ext cx="763284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Развитие ч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итательской грамотности </a:t>
            </a:r>
          </a:p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как одного из компонентов функциональной грамотности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младших </a:t>
            </a: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школьников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7" y="3429000"/>
            <a:ext cx="532859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</a:rPr>
              <a:t>Лукьянова С.А., учитель начальных классов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</a:rPr>
              <a:t>Лыткина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Т.В., учитель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</a:rPr>
              <a:t>начальных классов</a:t>
            </a:r>
            <a:endParaRPr lang="ru-RU" altLang="ru-RU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ГБОУ СОШ «Образовательный центр»</a:t>
            </a:r>
            <a:endParaRPr lang="ru-RU" altLang="ru-RU" sz="20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с. Тимашево муниципального района </a:t>
            </a:r>
            <a:r>
              <a:rPr lang="ru-RU" altLang="ru-RU" sz="2000" b="1" dirty="0" err="1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Кинель</a:t>
            </a:r>
            <a:r>
              <a:rPr lang="ru-RU" altLang="ru-RU" sz="2000" b="1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-Черкасский Самарской </a:t>
            </a:r>
            <a:r>
              <a:rPr lang="ru-RU" altLang="ru-RU" sz="20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области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2000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Times New Roman" pitchFamily="18" charset="0"/>
              </a:rPr>
              <a:t>26.08.2025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9" t="34444" r="21852" b="13333"/>
          <a:stretch>
            <a:fillRect/>
          </a:stretch>
        </p:blipFill>
        <p:spPr bwMode="auto">
          <a:xfrm>
            <a:off x="1175272" y="2949724"/>
            <a:ext cx="2460625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03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planeta-kniga.ru/sites/default/files/kontent/s1200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7992887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457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48680"/>
            <a:ext cx="7498080" cy="868958"/>
          </a:xfrm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rgbClr val="663300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Найди и прочитай слова</a:t>
            </a:r>
            <a:r>
              <a:rPr lang="ru-RU" sz="4400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.</a:t>
            </a:r>
            <a:r>
              <a:rPr lang="ru-RU" sz="4400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ru-RU" sz="4400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</a:b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47800"/>
            <a:ext cx="8640960" cy="4800600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АПТЕКАНАНАСТРАКРОБАТЛАСФАЛЬТ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СТАКАНАТАКАРТАЛАНТАРАКАНСАМБЛЬ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573016"/>
            <a:ext cx="3913187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583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89008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663300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Прочитай слова </a:t>
            </a:r>
            <a:r>
              <a:rPr lang="ru-RU" sz="4400" dirty="0" smtClean="0">
                <a:solidFill>
                  <a:srgbClr val="663300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663300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663300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без </a:t>
            </a:r>
            <a:r>
              <a:rPr lang="ru-RU" sz="4400" dirty="0">
                <a:solidFill>
                  <a:srgbClr val="663300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лишнего слога. </a:t>
            </a:r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844824"/>
            <a:ext cx="8034096" cy="4403576"/>
          </a:xfrm>
        </p:spPr>
        <p:txBody>
          <a:bodyPr/>
          <a:lstStyle/>
          <a:p>
            <a:pPr marL="82296" indent="0" algn="ctr">
              <a:lnSpc>
                <a:spcPct val="150000"/>
              </a:lnSpc>
              <a:buNone/>
            </a:pP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тюсалень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леонапард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лягушлика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дязател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инжидюк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кастфурюля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скотывородка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повабурёшка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серчавиз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кадыпуста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уктюроп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петщерушка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79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620688"/>
            <a:ext cx="7498080" cy="7969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Найди 5 слов </a:t>
            </a:r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916832"/>
            <a:ext cx="7498080" cy="4331568"/>
          </a:xfrm>
        </p:spPr>
        <p:txBody>
          <a:bodyPr/>
          <a:lstStyle/>
          <a:p>
            <a:pPr marL="82296" indent="0" algn="ctr">
              <a:lnSpc>
                <a:spcPct val="150000"/>
              </a:lnSpc>
              <a:buNone/>
            </a:pP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Ркошкатигрппедкенгурунбл</a:t>
            </a:r>
            <a:endParaRPr 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ctr">
              <a:lnSpc>
                <a:spcPct val="150000"/>
              </a:lnSpc>
              <a:buNone/>
            </a:pPr>
            <a:r>
              <a:rPr lang="ru-RU" sz="4000" dirty="0" err="1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аепетухимтоьлбттр</a:t>
            </a:r>
            <a:endParaRPr 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ctr">
              <a:lnSpc>
                <a:spcPct val="150000"/>
              </a:lnSpc>
              <a:buNone/>
            </a:pP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говерблюдмнгщ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797152"/>
            <a:ext cx="2987824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42250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Слово упало и разлетелось на кусочки.</a:t>
            </a:r>
            <a:br>
              <a:rPr lang="ru-RU" sz="4400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348880"/>
            <a:ext cx="7962088" cy="3024336"/>
          </a:xfrm>
        </p:spPr>
        <p:txBody>
          <a:bodyPr/>
          <a:lstStyle/>
          <a:p>
            <a:pPr marL="82296" indent="0">
              <a:buNone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оядлео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лушкяга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buNone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змлнеякиа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82296" indent="0">
              <a:buNone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фрноаь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сзтекроа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38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7862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Прочитай слова, </a:t>
            </a: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вернув 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буквы А на место</a:t>
            </a:r>
            <a:br>
              <a:rPr lang="ru-RU" sz="44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00808"/>
            <a:ext cx="7890080" cy="2736304"/>
          </a:xfrm>
        </p:spPr>
        <p:txBody>
          <a:bodyPr/>
          <a:lstStyle/>
          <a:p>
            <a:pPr marL="82296" indent="0" algn="ctr">
              <a:lnSpc>
                <a:spcPct val="150000"/>
              </a:lnSpc>
              <a:buNone/>
            </a:pP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слт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сткн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звтрк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крн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бнн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149080"/>
            <a:ext cx="3014985" cy="218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9782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8028384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Читай предложение наоборот справа налево 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ru-RU" sz="4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890080" cy="4259560"/>
          </a:xfrm>
        </p:spPr>
        <p:txBody>
          <a:bodyPr>
            <a:normAutofit/>
          </a:bodyPr>
          <a:lstStyle/>
          <a:p>
            <a:pPr marL="82296" indent="0">
              <a:lnSpc>
                <a:spcPct val="150000"/>
              </a:lnSpc>
              <a:buNone/>
            </a:pPr>
            <a:r>
              <a:rPr lang="ru-RU" sz="4000" dirty="0" smtClean="0"/>
              <a:t>ВОМОД  ХАШЫРК  АН  ИЛСИВОП 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ru-RU" sz="4000" dirty="0" smtClean="0"/>
              <a:t>ИКЬЛУСОС   ЕИКЬНЕНОТ</a:t>
            </a:r>
            <a:endParaRPr lang="ru-RU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221088"/>
            <a:ext cx="2299742" cy="232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8340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620688"/>
            <a:ext cx="749808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Прочитай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«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сломанный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» текст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. </a:t>
            </a:r>
            <a:r>
              <a:rPr lang="ru-RU" sz="4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ru-RU" sz="44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060848"/>
            <a:ext cx="7890080" cy="4187552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чаМет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lnSpc>
                <a:spcPct val="150000"/>
              </a:lnSpc>
              <a:buNone/>
            </a:pP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ыМ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с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лоКей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милюб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троисть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букики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и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течмать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: но – о  роме, 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lnSpc>
                <a:spcPct val="150000"/>
              </a:lnSpc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я 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-  о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бене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дубет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корямом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>
              <a:lnSpc>
                <a:spcPct val="150000"/>
              </a:lnSpc>
              <a:buNone/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 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я 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комлётчи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087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890080" cy="1512168"/>
          </a:xfrm>
        </p:spPr>
        <p:txBody>
          <a:bodyPr/>
          <a:lstStyle/>
          <a:p>
            <a:pPr algn="ctr"/>
            <a:r>
              <a:rPr lang="ru-RU" b="1" dirty="0" smtClean="0"/>
              <a:t>Прочитай загадку, отбросив иностранные буквы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132856"/>
            <a:ext cx="8100392" cy="3888432"/>
          </a:xfrm>
        </p:spPr>
        <p:txBody>
          <a:bodyPr>
            <a:normAutofit/>
          </a:bodyPr>
          <a:lstStyle/>
          <a:p>
            <a:pPr marL="82296" indent="0">
              <a:lnSpc>
                <a:spcPct val="150000"/>
              </a:lnSpc>
              <a:buNone/>
            </a:pPr>
            <a:r>
              <a:rPr lang="en-GB" sz="3600" dirty="0"/>
              <a:t>DYU</a:t>
            </a:r>
            <a:r>
              <a:rPr lang="ru-RU" sz="3600" dirty="0"/>
              <a:t>В</a:t>
            </a:r>
            <a:r>
              <a:rPr lang="en-GB" sz="3600" dirty="0"/>
              <a:t>HF</a:t>
            </a:r>
            <a:r>
              <a:rPr lang="ru-RU" sz="3600" dirty="0"/>
              <a:t>Е</a:t>
            </a:r>
            <a:r>
              <a:rPr lang="en-GB" sz="3600" dirty="0"/>
              <a:t>WP</a:t>
            </a:r>
            <a:r>
              <a:rPr lang="ru-RU" sz="3600" dirty="0"/>
              <a:t>С</a:t>
            </a:r>
            <a:r>
              <a:rPr lang="en-GB" sz="3600" dirty="0"/>
              <a:t>XZ</a:t>
            </a:r>
            <a:r>
              <a:rPr lang="ru-RU" sz="3600" dirty="0"/>
              <a:t>Ь</a:t>
            </a:r>
            <a:r>
              <a:rPr lang="en-GB" sz="3600" dirty="0"/>
              <a:t>S</a:t>
            </a:r>
            <a:r>
              <a:rPr lang="ru-RU" sz="3600" dirty="0"/>
              <a:t>Д</a:t>
            </a:r>
            <a:r>
              <a:rPr lang="en-GB" sz="3600" dirty="0"/>
              <a:t>UIG</a:t>
            </a:r>
            <a:r>
              <a:rPr lang="ru-RU" sz="3600" dirty="0"/>
              <a:t>Е</a:t>
            </a:r>
            <a:r>
              <a:rPr lang="en-GB" sz="3600" dirty="0"/>
              <a:t>F</a:t>
            </a:r>
            <a:r>
              <a:rPr lang="ru-RU" sz="3600" dirty="0"/>
              <a:t>Н</a:t>
            </a:r>
            <a:r>
              <a:rPr lang="en-GB" sz="3600" dirty="0"/>
              <a:t>RL</a:t>
            </a:r>
            <a:r>
              <a:rPr lang="ru-RU" sz="3600" dirty="0"/>
              <a:t>Ь</a:t>
            </a:r>
            <a:r>
              <a:rPr lang="en-GB" sz="3600" dirty="0"/>
              <a:t>S</a:t>
            </a:r>
            <a:r>
              <a:rPr lang="ru-RU" sz="3600" dirty="0"/>
              <a:t>С</a:t>
            </a:r>
            <a:r>
              <a:rPr lang="en-GB" sz="3600" dirty="0"/>
              <a:t>QLU</a:t>
            </a:r>
            <a:r>
              <a:rPr lang="ru-RU" sz="3600" dirty="0"/>
              <a:t>П</a:t>
            </a:r>
            <a:r>
              <a:rPr lang="en-GB" sz="3600" dirty="0"/>
              <a:t>ZV</a:t>
            </a:r>
            <a:r>
              <a:rPr lang="ru-RU" sz="3600" dirty="0"/>
              <a:t>И</a:t>
            </a:r>
            <a:r>
              <a:rPr lang="en-GB" sz="3600" dirty="0"/>
              <a:t>S</a:t>
            </a:r>
            <a:r>
              <a:rPr lang="ru-RU" sz="3600" dirty="0"/>
              <a:t>Т</a:t>
            </a:r>
            <a:r>
              <a:rPr lang="en-GB" sz="3600" dirty="0"/>
              <a:t>D</a:t>
            </a:r>
            <a:r>
              <a:rPr lang="ru-RU" sz="3600" dirty="0"/>
              <a:t>А</a:t>
            </a:r>
            <a:r>
              <a:rPr lang="en-GB" sz="3600" dirty="0"/>
              <a:t>WR</a:t>
            </a:r>
            <a:r>
              <a:rPr lang="ru-RU" sz="3600" dirty="0"/>
              <a:t>Н</a:t>
            </a:r>
            <a:r>
              <a:rPr lang="en-GB" sz="3600" dirty="0"/>
              <a:t>DQ</a:t>
            </a:r>
            <a:r>
              <a:rPr lang="ru-RU" sz="3600" dirty="0"/>
              <a:t>О</a:t>
            </a:r>
            <a:r>
              <a:rPr lang="en-GB" sz="3600" dirty="0"/>
              <a:t>W</a:t>
            </a:r>
            <a:r>
              <a:rPr lang="ru-RU" sz="3600" dirty="0"/>
              <a:t>Ч</a:t>
            </a:r>
            <a:r>
              <a:rPr lang="en-GB" sz="3600" dirty="0"/>
              <a:t>IJ</a:t>
            </a:r>
            <a:r>
              <a:rPr lang="ru-RU" sz="3600" dirty="0"/>
              <a:t>Ь</a:t>
            </a:r>
            <a:r>
              <a:rPr lang="en-GB" sz="3600" dirty="0"/>
              <a:t>Z</a:t>
            </a:r>
            <a:r>
              <a:rPr lang="ru-RU" sz="3600" dirty="0"/>
              <a:t>Ю</a:t>
            </a:r>
            <a:r>
              <a:rPr lang="en-GB" sz="3600" dirty="0"/>
              <a:t>SG</a:t>
            </a:r>
            <a:r>
              <a:rPr lang="ru-RU" sz="3600" dirty="0"/>
              <a:t>Г</a:t>
            </a:r>
            <a:r>
              <a:rPr lang="en-GB" sz="3600" dirty="0"/>
              <a:t>R</a:t>
            </a:r>
            <a:r>
              <a:rPr lang="ru-RU" sz="3600" dirty="0"/>
              <a:t>О</a:t>
            </a:r>
            <a:r>
              <a:rPr lang="en-GB" sz="3600" dirty="0"/>
              <a:t>LD</a:t>
            </a:r>
            <a:r>
              <a:rPr lang="ru-RU" sz="3600" dirty="0"/>
              <a:t>Р</a:t>
            </a:r>
            <a:r>
              <a:rPr lang="en-GB" sz="3600" dirty="0"/>
              <a:t>SF</a:t>
            </a:r>
            <a:r>
              <a:rPr lang="ru-RU" sz="3600" dirty="0"/>
              <a:t>И</a:t>
            </a:r>
            <a:r>
              <a:rPr lang="en-GB" sz="3600" dirty="0"/>
              <a:t>W</a:t>
            </a:r>
            <a:r>
              <a:rPr lang="ru-RU" sz="3600" dirty="0"/>
              <a:t>Т</a:t>
            </a:r>
            <a:r>
              <a:rPr lang="en-GB" sz="3600" dirty="0" smtClean="0"/>
              <a:t>JQ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ru-RU" sz="3600" dirty="0"/>
              <a:t>Весь день спит, а ночью горит. Фонарь</a:t>
            </a:r>
          </a:p>
        </p:txBody>
      </p:sp>
    </p:spTree>
    <p:extLst>
      <p:ext uri="{BB962C8B-B14F-4D97-AF65-F5344CB8AC3E}">
        <p14:creationId xmlns:p14="http://schemas.microsoft.com/office/powerpoint/2010/main" val="505132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460432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Прочитай пословицу правильно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/>
          <a:lstStyle/>
          <a:p>
            <a:r>
              <a:rPr lang="ru-RU" sz="4000" dirty="0"/>
              <a:t>Здоровому - грач не нужен.</a:t>
            </a:r>
          </a:p>
          <a:p>
            <a:r>
              <a:rPr lang="ru-RU" sz="4000" dirty="0"/>
              <a:t>Лес рубят – кепки летят.</a:t>
            </a:r>
          </a:p>
          <a:p>
            <a:r>
              <a:rPr lang="ru-RU" sz="4000" dirty="0"/>
              <a:t>Слезами морю не поможешь.</a:t>
            </a:r>
          </a:p>
          <a:p>
            <a:r>
              <a:rPr lang="ru-RU" sz="4000" dirty="0"/>
              <a:t>Старый круг лучше новых двух.</a:t>
            </a:r>
          </a:p>
          <a:p>
            <a:r>
              <a:rPr lang="ru-RU" sz="4000" dirty="0"/>
              <a:t>Ус - хорошо, а два лучше.</a:t>
            </a:r>
          </a:p>
          <a:p>
            <a:r>
              <a:rPr lang="ru-RU" sz="4000" dirty="0"/>
              <a:t>Труд кормит, а пень портит.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450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Тексты с «хвостами»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447800"/>
            <a:ext cx="8106104" cy="4800600"/>
          </a:xfrm>
        </p:spPr>
        <p:txBody>
          <a:bodyPr/>
          <a:lstStyle/>
          <a:p>
            <a:pPr marL="82296" indent="0">
              <a:buNone/>
            </a:pPr>
            <a:r>
              <a:rPr lang="ru-RU" dirty="0" smtClean="0"/>
              <a:t>     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74846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077072"/>
            <a:ext cx="396043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351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Извлечение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47800"/>
            <a:ext cx="8322128" cy="4800600"/>
          </a:xfrm>
        </p:spPr>
        <p:txBody>
          <a:bodyPr/>
          <a:lstStyle/>
          <a:p>
            <a:pPr marL="82296" indent="0">
              <a:buNone/>
            </a:pPr>
            <a:endParaRPr lang="ru-RU" dirty="0"/>
          </a:p>
        </p:txBody>
      </p:sp>
      <p:pic>
        <p:nvPicPr>
          <p:cNvPr id="4" name="Рисунок 3" descr="https://files.1urok.ru/images/5d3ad0baa2c183a08a3937836743c28fdec3ec7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7560840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747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chudo-nauka.ru/wp-content/uploads/2017/08/stopka_knig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4664"/>
            <a:ext cx="6264696" cy="585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340768"/>
            <a:ext cx="784887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«Мои ученики будут узнавать новое не только от меня; они будут открывать это новое сами»  </a:t>
            </a:r>
            <a:endParaRPr lang="ru-RU" sz="45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4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5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И.Г.Песталоцци</a:t>
            </a:r>
            <a:endParaRPr lang="ru-RU" sz="4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106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506</TotalTime>
  <Words>262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Найди и прочитай слова. </vt:lpstr>
      <vt:lpstr>Прочитай слова  без лишнего слога.  </vt:lpstr>
      <vt:lpstr>Найди 5 слов  </vt:lpstr>
      <vt:lpstr>Слово упало и разлетелось на кусочки. </vt:lpstr>
      <vt:lpstr>Прочитай слова,  вернув буквы А на место </vt:lpstr>
      <vt:lpstr>Читай предложение наоборот справа налево  </vt:lpstr>
      <vt:lpstr>Прочитай  «сломанный» текст.  </vt:lpstr>
      <vt:lpstr>Прочитай загадку, отбросив иностранные буквы</vt:lpstr>
      <vt:lpstr>Прочитай пословицу правильно</vt:lpstr>
      <vt:lpstr>Тексты с «хвостами»</vt:lpstr>
      <vt:lpstr>Извлечение информации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User</cp:lastModifiedBy>
  <cp:revision>47</cp:revision>
  <cp:lastPrinted>2025-09-01T05:19:25Z</cp:lastPrinted>
  <dcterms:created xsi:type="dcterms:W3CDTF">2022-11-10T19:09:24Z</dcterms:created>
  <dcterms:modified xsi:type="dcterms:W3CDTF">2025-09-01T05:19:43Z</dcterms:modified>
</cp:coreProperties>
</file>