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handoutMasterIdLst>
    <p:handoutMasterId r:id="rId32"/>
  </p:handoutMasterIdLst>
  <p:sldIdLst>
    <p:sldId id="262" r:id="rId2"/>
    <p:sldId id="256" r:id="rId3"/>
    <p:sldId id="259" r:id="rId4"/>
    <p:sldId id="258" r:id="rId5"/>
    <p:sldId id="257"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74" r:id="rId25"/>
    <p:sldId id="280" r:id="rId26"/>
    <p:sldId id="281" r:id="rId27"/>
    <p:sldId id="282" r:id="rId28"/>
    <p:sldId id="283" r:id="rId29"/>
    <p:sldId id="284" r:id="rId30"/>
    <p:sldId id="285"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808F8F-5A06-49F4-A2ED-CD37C983D654}" type="datetimeFigureOut">
              <a:rPr lang="ru-RU" smtClean="0"/>
              <a:t>28.10.2024</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858D4B-861F-4A3A-9667-7510FE1A3F14}" type="slidenum">
              <a:rPr lang="ru-RU" smtClean="0"/>
              <a:t>‹#›</a:t>
            </a:fld>
            <a:endParaRPr lang="ru-RU"/>
          </a:p>
        </p:txBody>
      </p:sp>
    </p:spTree>
    <p:extLst>
      <p:ext uri="{BB962C8B-B14F-4D97-AF65-F5344CB8AC3E}">
        <p14:creationId xmlns:p14="http://schemas.microsoft.com/office/powerpoint/2010/main" val="25958083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p>
            <a:fld id="{B4C71EC6-210F-42DE-9C53-41977AD35B3D}" type="datetimeFigureOut">
              <a:rPr lang="ru-RU" smtClean="0"/>
              <a:t>28.10.2024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11" name="Номер слайда 10"/>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Объект 2"/>
          <p:cNvSpPr>
            <a:spLocks noGrp="1"/>
          </p:cNvSpPr>
          <p:nvPr>
            <p:ph idx="1"/>
          </p:nvPr>
        </p:nvSpPr>
        <p:spPr>
          <a:xfrm>
            <a:off x="502920" y="530352"/>
            <a:ext cx="8183880" cy="41879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28.10.2024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28.10.2024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28.10.2024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28.10.2024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28.10.2024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B4C71EC6-210F-42DE-9C53-41977AD35B3D}" type="datetimeFigureOut">
              <a:rPr lang="ru-RU" smtClean="0"/>
              <a:t>28.10.2024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28.10.2024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28.10.2024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28.10.2024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28.10.2024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4C71EC6-210F-42DE-9C53-41977AD35B3D}" type="datetimeFigureOut">
              <a:rPr lang="ru-RU" smtClean="0"/>
              <a:t>28.10.2024</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3861048"/>
            <a:ext cx="8183880" cy="1728192"/>
          </a:xfrm>
        </p:spPr>
        <p:txBody>
          <a:bodyPr>
            <a:noAutofit/>
          </a:bodyPr>
          <a:lstStyle/>
          <a:p>
            <a:pPr algn="ctr"/>
            <a:r>
              <a:rPr lang="ru-RU" sz="2400" dirty="0" smtClean="0"/>
              <a:t>«Особенности </a:t>
            </a:r>
            <a:r>
              <a:rPr lang="ru-RU" sz="2400" dirty="0" err="1" smtClean="0"/>
              <a:t>психолого</a:t>
            </a:r>
            <a:r>
              <a:rPr lang="ru-RU" sz="2400" dirty="0" smtClean="0"/>
              <a:t> – педагогического сопровождения несовершеннолетних иностранных граждан в образовательных </a:t>
            </a:r>
            <a:r>
              <a:rPr lang="ru-RU" sz="2400" dirty="0" smtClean="0"/>
              <a:t>организациях»</a:t>
            </a:r>
            <a:r>
              <a:rPr lang="ru-RU" sz="2400" dirty="0"/>
              <a:t/>
            </a:r>
            <a:br>
              <a:rPr lang="ru-RU" sz="2400" dirty="0"/>
            </a:br>
            <a:r>
              <a:rPr lang="ru-RU" sz="1800" b="0" dirty="0" smtClean="0">
                <a:solidFill>
                  <a:schemeClr val="accent1">
                    <a:lumMod val="75000"/>
                  </a:schemeClr>
                </a:solidFill>
              </a:rPr>
              <a:t>Васильева </a:t>
            </a:r>
            <a:r>
              <a:rPr lang="ru-RU" sz="1800" b="0" dirty="0" smtClean="0">
                <a:solidFill>
                  <a:schemeClr val="accent1">
                    <a:lumMod val="75000"/>
                  </a:schemeClr>
                </a:solidFill>
              </a:rPr>
              <a:t>О.Л</a:t>
            </a:r>
            <a:r>
              <a:rPr lang="ru-RU" sz="1800" b="0" dirty="0" smtClean="0">
                <a:solidFill>
                  <a:schemeClr val="accent1">
                    <a:lumMod val="75000"/>
                  </a:schemeClr>
                </a:solidFill>
              </a:rPr>
              <a:t>., учитель ИЗО </a:t>
            </a:r>
            <a:r>
              <a:rPr lang="ru-RU" sz="1800" b="0" dirty="0" smtClean="0">
                <a:solidFill>
                  <a:schemeClr val="accent1">
                    <a:lumMod val="75000"/>
                  </a:schemeClr>
                </a:solidFill>
              </a:rPr>
              <a:t>ГБОУ ООШ</a:t>
            </a:r>
            <a:r>
              <a:rPr lang="ru-RU" sz="1800" b="0" dirty="0" smtClean="0">
                <a:solidFill>
                  <a:schemeClr val="accent1">
                    <a:lumMod val="75000"/>
                  </a:schemeClr>
                </a:solidFill>
              </a:rPr>
              <a:t>№ 4 </a:t>
            </a:r>
            <a:r>
              <a:rPr lang="ru-RU" sz="1800" b="0" dirty="0" err="1" smtClean="0">
                <a:solidFill>
                  <a:schemeClr val="accent1">
                    <a:lumMod val="75000"/>
                  </a:schemeClr>
                </a:solidFill>
              </a:rPr>
              <a:t>г.о</a:t>
            </a:r>
            <a:r>
              <a:rPr lang="ru-RU" sz="1800" b="0" dirty="0" smtClean="0">
                <a:solidFill>
                  <a:schemeClr val="accent1">
                    <a:lumMod val="75000"/>
                  </a:schemeClr>
                </a:solidFill>
              </a:rPr>
              <a:t>. Отрадный</a:t>
            </a:r>
            <a:endParaRPr lang="ru-RU" sz="1800" b="0" dirty="0">
              <a:solidFill>
                <a:schemeClr val="accent1">
                  <a:lumMod val="75000"/>
                </a:schemeClr>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1720" y="476672"/>
            <a:ext cx="5040560" cy="315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3884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476673"/>
            <a:ext cx="7772400" cy="2232247"/>
          </a:xfrm>
        </p:spPr>
        <p:txBody>
          <a:bodyPr>
            <a:noAutofit/>
          </a:bodyPr>
          <a:lstStyle/>
          <a:p>
            <a:pPr algn="just"/>
            <a:r>
              <a:rPr lang="ru-RU" sz="2400" dirty="0">
                <a:solidFill>
                  <a:srgbClr val="FF0000"/>
                </a:solidFill>
                <a:latin typeface="Times New Roman" panose="02020603050405020304" pitchFamily="18" charset="0"/>
                <a:cs typeface="Times New Roman" panose="02020603050405020304" pitchFamily="18" charset="0"/>
              </a:rPr>
              <a:t>Правовые и психологические аспекты понятия «Трудная жизненная ситуация</a:t>
            </a:r>
            <a:r>
              <a:rPr lang="ru-RU" sz="2400" dirty="0" smtClean="0">
                <a:solidFill>
                  <a:srgbClr val="FF0000"/>
                </a:solidFill>
                <a:latin typeface="Times New Roman" panose="02020603050405020304" pitchFamily="18" charset="0"/>
                <a:cs typeface="Times New Roman" panose="02020603050405020304" pitchFamily="18" charset="0"/>
              </a:rPr>
              <a:t>»</a:t>
            </a:r>
            <a:br>
              <a:rPr lang="ru-RU" sz="2400" dirty="0" smtClean="0">
                <a:solidFill>
                  <a:srgbClr val="FF0000"/>
                </a:solidFill>
                <a:latin typeface="Times New Roman" panose="02020603050405020304" pitchFamily="18" charset="0"/>
                <a:cs typeface="Times New Roman" panose="02020603050405020304" pitchFamily="18" charset="0"/>
              </a:rPr>
            </a:br>
            <a:r>
              <a:rPr lang="ru-RU" sz="2400" dirty="0" smtClean="0">
                <a:solidFill>
                  <a:srgbClr val="FF0000"/>
                </a:solidFill>
                <a:latin typeface="Times New Roman" panose="02020603050405020304" pitchFamily="18" charset="0"/>
                <a:cs typeface="Times New Roman" panose="02020603050405020304" pitchFamily="18" charset="0"/>
              </a:rPr>
              <a:t> </a:t>
            </a:r>
            <a:r>
              <a:rPr lang="ru-RU" sz="2400" dirty="0">
                <a:solidFill>
                  <a:srgbClr val="FF0000"/>
                </a:solidFill>
                <a:latin typeface="Times New Roman" panose="02020603050405020304" pitchFamily="18" charset="0"/>
                <a:cs typeface="Times New Roman" panose="02020603050405020304" pitchFamily="18" charset="0"/>
              </a:rPr>
              <a:t>и организация работы общеобразовательных организаций по языковой и социокультурной адаптации детей иностранных граждан</a:t>
            </a:r>
          </a:p>
        </p:txBody>
      </p:sp>
      <p:pic>
        <p:nvPicPr>
          <p:cNvPr id="2050" name="Picture 2" descr="C:\Users\Артемова\Desktop\К ПРОВЕРКЕ ПСИХ\наработка\istockphoto-1367828290-612x6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9161" y="3068960"/>
            <a:ext cx="6251191" cy="3248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920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2920" y="530352"/>
            <a:ext cx="8183880" cy="1170456"/>
          </a:xfrm>
        </p:spPr>
        <p:txBody>
          <a:bodyPr>
            <a:normAutofit/>
          </a:bodyPr>
          <a:lstStyle/>
          <a:p>
            <a:pPr marL="0" indent="0" algn="ctr">
              <a:buNone/>
            </a:pPr>
            <a:r>
              <a:rPr lang="ru-RU" sz="2000" dirty="0">
                <a:latin typeface="Times New Roman" panose="02020603050405020304" pitchFamily="18" charset="0"/>
                <a:cs typeface="Times New Roman" panose="02020603050405020304" pitchFamily="18" charset="0"/>
              </a:rPr>
              <a:t>Спектр трудных жизненных ситуаций и стилей их преодоления</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подростками из семей </a:t>
            </a:r>
            <a:r>
              <a:rPr lang="ru-RU" sz="2000" dirty="0" smtClean="0">
                <a:latin typeface="Times New Roman" panose="02020603050405020304" pitchFamily="18" charset="0"/>
                <a:cs typeface="Times New Roman" panose="02020603050405020304" pitchFamily="18" charset="0"/>
              </a:rPr>
              <a:t>мигрантов</a:t>
            </a:r>
          </a:p>
          <a:p>
            <a:pPr marL="0" indent="0" algn="ctr">
              <a:buNone/>
            </a:pP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(на материале школьных трудностей)</a:t>
            </a:r>
          </a:p>
        </p:txBody>
      </p:sp>
      <p:pic>
        <p:nvPicPr>
          <p:cNvPr id="3074" name="Picture 2" descr="C:\Users\Артемова\Desktop\К ПРОВЕРКЕ ПСИХ\наработка\c58b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034" y="1916832"/>
            <a:ext cx="3139869" cy="337809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779912" y="1916832"/>
            <a:ext cx="4608512" cy="3416320"/>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Среди характеристик трудных жизненных ситуаций Е. В. </a:t>
            </a:r>
            <a:r>
              <a:rPr lang="ru-RU" dirty="0" err="1">
                <a:latin typeface="Times New Roman" panose="02020603050405020304" pitchFamily="18" charset="0"/>
                <a:cs typeface="Times New Roman" panose="02020603050405020304" pitchFamily="18" charset="0"/>
              </a:rPr>
              <a:t>Битюцкая</a:t>
            </a:r>
            <a:r>
              <a:rPr lang="ru-RU" dirty="0">
                <a:latin typeface="Times New Roman" panose="02020603050405020304" pitchFamily="18" charset="0"/>
                <a:cs typeface="Times New Roman" panose="02020603050405020304" pitchFamily="18" charset="0"/>
              </a:rPr>
              <a:t> выделяет общие и частные признаки. </a:t>
            </a:r>
          </a:p>
          <a:p>
            <a:pPr algn="just"/>
            <a:r>
              <a:rPr lang="ru-RU" b="1" dirty="0">
                <a:latin typeface="Times New Roman" panose="02020603050405020304" pitchFamily="18" charset="0"/>
                <a:cs typeface="Times New Roman" panose="02020603050405020304" pitchFamily="18" charset="0"/>
              </a:rPr>
              <a:t>Общие </a:t>
            </a:r>
            <a:r>
              <a:rPr lang="ru-RU" dirty="0">
                <a:latin typeface="Times New Roman" panose="02020603050405020304" pitchFamily="18" charset="0"/>
                <a:cs typeface="Times New Roman" panose="02020603050405020304" pitchFamily="18" charset="0"/>
              </a:rPr>
              <a:t>— это все признаки, которые характерны для всех типов трудных жизненных ситуаций. </a:t>
            </a:r>
          </a:p>
          <a:p>
            <a:pPr algn="just"/>
            <a:r>
              <a:rPr lang="ru-RU" b="1" dirty="0">
                <a:latin typeface="Times New Roman" panose="02020603050405020304" pitchFamily="18" charset="0"/>
                <a:cs typeface="Times New Roman" panose="02020603050405020304" pitchFamily="18" charset="0"/>
              </a:rPr>
              <a:t>Частные</a:t>
            </a:r>
            <a:r>
              <a:rPr lang="ru-RU" dirty="0">
                <a:latin typeface="Times New Roman" panose="02020603050405020304" pitchFamily="18" charset="0"/>
                <a:cs typeface="Times New Roman" panose="02020603050405020304" pitchFamily="18" charset="0"/>
              </a:rPr>
              <a:t> признаки зависят от особенностей ситуации и личности человека (чувство неопределенности, необходимость принимать важные решения с трудно прогнозируемым результатом и т. п.) (</a:t>
            </a:r>
            <a:r>
              <a:rPr lang="ru-RU" dirty="0" err="1">
                <a:latin typeface="Times New Roman" panose="02020603050405020304" pitchFamily="18" charset="0"/>
                <a:cs typeface="Times New Roman" panose="02020603050405020304" pitchFamily="18" charset="0"/>
              </a:rPr>
              <a:t>Битюцкая</a:t>
            </a:r>
            <a:r>
              <a:rPr lang="ru-RU" dirty="0">
                <a:latin typeface="Times New Roman" panose="02020603050405020304" pitchFamily="18" charset="0"/>
                <a:cs typeface="Times New Roman" panose="02020603050405020304" pitchFamily="18" charset="0"/>
              </a:rPr>
              <a:t> 2007).</a:t>
            </a:r>
          </a:p>
        </p:txBody>
      </p:sp>
    </p:spTree>
    <p:extLst>
      <p:ext uri="{BB962C8B-B14F-4D97-AF65-F5344CB8AC3E}">
        <p14:creationId xmlns:p14="http://schemas.microsoft.com/office/powerpoint/2010/main" val="1443416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2920" y="530352"/>
            <a:ext cx="8183880" cy="1026440"/>
          </a:xfrm>
        </p:spPr>
        <p:txBody>
          <a:bodyPr>
            <a:noAutofit/>
          </a:bodyPr>
          <a:lstStyle/>
          <a:p>
            <a:pPr marL="0" indent="0">
              <a:buNone/>
            </a:pPr>
            <a:r>
              <a:rPr lang="ru-RU" sz="1800" dirty="0">
                <a:latin typeface="Times New Roman" panose="02020603050405020304" pitchFamily="18" charset="0"/>
                <a:cs typeface="Times New Roman" panose="02020603050405020304" pitchFamily="18" charset="0"/>
              </a:rPr>
              <a:t>Г. В. Солдатова, Л. А. </a:t>
            </a:r>
            <a:r>
              <a:rPr lang="ru-RU" sz="1800" dirty="0" err="1">
                <a:latin typeface="Times New Roman" panose="02020603050405020304" pitchFamily="18" charset="0"/>
                <a:cs typeface="Times New Roman" panose="02020603050405020304" pitchFamily="18" charset="0"/>
              </a:rPr>
              <a:t>Шайгерова</a:t>
            </a:r>
            <a:r>
              <a:rPr lang="ru-RU" sz="1800" dirty="0">
                <a:latin typeface="Times New Roman" panose="02020603050405020304" pitchFamily="18" charset="0"/>
                <a:cs typeface="Times New Roman" panose="02020603050405020304" pitchFamily="18" charset="0"/>
              </a:rPr>
              <a:t>, В. И. Калиненко в своей работе (Солдатова, </a:t>
            </a:r>
            <a:r>
              <a:rPr lang="ru-RU" sz="1800" dirty="0" err="1">
                <a:latin typeface="Times New Roman" panose="02020603050405020304" pitchFamily="18" charset="0"/>
                <a:cs typeface="Times New Roman" panose="02020603050405020304" pitchFamily="18" charset="0"/>
              </a:rPr>
              <a:t>Шайгерова</a:t>
            </a:r>
            <a:r>
              <a:rPr lang="ru-RU" sz="1800" dirty="0">
                <a:latin typeface="Times New Roman" panose="02020603050405020304" pitchFamily="18" charset="0"/>
                <a:cs typeface="Times New Roman" panose="02020603050405020304" pitchFamily="18" charset="0"/>
              </a:rPr>
              <a:t>, Калиненко, Кравцова 2002) определили </a:t>
            </a:r>
            <a:r>
              <a:rPr lang="ru-RU" sz="1800" b="1" dirty="0">
                <a:latin typeface="Times New Roman" panose="02020603050405020304" pitchFamily="18" charset="0"/>
                <a:cs typeface="Times New Roman" panose="02020603050405020304" pitchFamily="18" charset="0"/>
              </a:rPr>
              <a:t>основные </a:t>
            </a:r>
            <a:endParaRPr lang="ru-RU" sz="1800" b="1" dirty="0" smtClean="0">
              <a:latin typeface="Times New Roman" panose="02020603050405020304" pitchFamily="18" charset="0"/>
              <a:cs typeface="Times New Roman" panose="02020603050405020304" pitchFamily="18" charset="0"/>
            </a:endParaRPr>
          </a:p>
          <a:p>
            <a:pPr marL="0" indent="0">
              <a:buNone/>
            </a:pPr>
            <a:endParaRPr lang="ru-RU" sz="1800" b="1" dirty="0">
              <a:latin typeface="Times New Roman" panose="02020603050405020304" pitchFamily="18" charset="0"/>
              <a:cs typeface="Times New Roman" panose="02020603050405020304" pitchFamily="18" charset="0"/>
            </a:endParaRPr>
          </a:p>
          <a:p>
            <a:pPr marL="0" indent="0">
              <a:buNone/>
            </a:pPr>
            <a:r>
              <a:rPr lang="ru-RU" sz="1800" b="1" dirty="0" smtClean="0">
                <a:latin typeface="Times New Roman" panose="02020603050405020304" pitchFamily="18" charset="0"/>
                <a:cs typeface="Times New Roman" panose="02020603050405020304" pitchFamily="18" charset="0"/>
              </a:rPr>
              <a:t>психологические </a:t>
            </a:r>
            <a:r>
              <a:rPr lang="ru-RU" sz="1800" b="1" dirty="0">
                <a:latin typeface="Times New Roman" panose="02020603050405020304" pitchFamily="18" charset="0"/>
                <a:cs typeface="Times New Roman" panose="02020603050405020304" pitchFamily="18" charset="0"/>
              </a:rPr>
              <a:t>проблемы подростков и детей из семей мигрантов:</a:t>
            </a:r>
          </a:p>
          <a:p>
            <a:pPr marL="0" indent="0">
              <a:buNone/>
            </a:pPr>
            <a:endParaRPr lang="ru-RU" sz="1800" dirty="0"/>
          </a:p>
        </p:txBody>
      </p:sp>
      <p:sp>
        <p:nvSpPr>
          <p:cNvPr id="4" name="Прямоугольник 3"/>
          <p:cNvSpPr/>
          <p:nvPr/>
        </p:nvSpPr>
        <p:spPr>
          <a:xfrm>
            <a:off x="1292728" y="1919330"/>
            <a:ext cx="6735655" cy="1938992"/>
          </a:xfrm>
          <a:prstGeom prst="rect">
            <a:avLst/>
          </a:prstGeom>
        </p:spPr>
        <p:txBody>
          <a:bodyPr wrap="square">
            <a:spAutoFit/>
          </a:bodyPr>
          <a:lstStyle/>
          <a:p>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нарушения познавательной сферы;</a:t>
            </a:r>
          </a:p>
          <a:p>
            <a:r>
              <a:rPr lang="ru-RU" sz="2400" dirty="0">
                <a:latin typeface="Times New Roman" panose="02020603050405020304" pitchFamily="18" charset="0"/>
                <a:cs typeface="Times New Roman" panose="02020603050405020304" pitchFamily="18" charset="0"/>
              </a:rPr>
              <a:t>• нарушения эмоционально-волевой сферы;</a:t>
            </a:r>
          </a:p>
          <a:p>
            <a:r>
              <a:rPr lang="ru-RU" sz="2400" dirty="0">
                <a:latin typeface="Times New Roman" panose="02020603050405020304" pitchFamily="18" charset="0"/>
                <a:cs typeface="Times New Roman" panose="02020603050405020304" pitchFamily="18" charset="0"/>
              </a:rPr>
              <a:t>• невротические нарушения;</a:t>
            </a:r>
          </a:p>
          <a:p>
            <a:r>
              <a:rPr lang="ru-RU" sz="2400" dirty="0">
                <a:latin typeface="Times New Roman" panose="02020603050405020304" pitchFamily="18" charset="0"/>
                <a:cs typeface="Times New Roman" panose="02020603050405020304" pitchFamily="18" charset="0"/>
              </a:rPr>
              <a:t>• проблемное поведение, конфликтность;</a:t>
            </a:r>
          </a:p>
          <a:p>
            <a:r>
              <a:rPr lang="ru-RU" sz="2400" dirty="0">
                <a:latin typeface="Times New Roman" panose="02020603050405020304" pitchFamily="18" charset="0"/>
                <a:cs typeface="Times New Roman" panose="02020603050405020304" pitchFamily="18" charset="0"/>
              </a:rPr>
              <a:t>• сложности в установлении взаимоотношений.</a:t>
            </a:r>
          </a:p>
        </p:txBody>
      </p:sp>
    </p:spTree>
    <p:extLst>
      <p:ext uri="{BB962C8B-B14F-4D97-AF65-F5344CB8AC3E}">
        <p14:creationId xmlns:p14="http://schemas.microsoft.com/office/powerpoint/2010/main" val="37341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2920" y="530352"/>
            <a:ext cx="8183880" cy="5058888"/>
          </a:xfrm>
        </p:spPr>
        <p:txBody>
          <a:bodyPr>
            <a:normAutofit fontScale="77500" lnSpcReduction="20000"/>
          </a:bodyPr>
          <a:lstStyle/>
          <a:p>
            <a:pPr marL="0" indent="0">
              <a:buNone/>
            </a:pPr>
            <a:r>
              <a:rPr lang="ru-RU" dirty="0"/>
              <a:t> </a:t>
            </a:r>
          </a:p>
          <a:p>
            <a:pPr algn="ctr"/>
            <a:r>
              <a:rPr lang="ru-RU" sz="3200" b="1" dirty="0">
                <a:latin typeface="Times New Roman" panose="02020603050405020304" pitchFamily="18" charset="0"/>
                <a:cs typeface="Times New Roman" panose="02020603050405020304" pitchFamily="18" charset="0"/>
              </a:rPr>
              <a:t>Цель </a:t>
            </a:r>
            <a:r>
              <a:rPr lang="ru-RU" sz="3200" b="1" dirty="0" smtClean="0">
                <a:latin typeface="Times New Roman" panose="02020603050405020304" pitchFamily="18" charset="0"/>
                <a:cs typeface="Times New Roman" panose="02020603050405020304" pitchFamily="18" charset="0"/>
              </a:rPr>
              <a:t>исследования</a:t>
            </a:r>
          </a:p>
          <a:p>
            <a:pPr marL="0" indent="0" algn="just">
              <a:buNone/>
            </a:pPr>
            <a:r>
              <a:rPr lang="ru-RU" sz="3200" b="1" dirty="0" smtClean="0">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определение спектра трудных жизненных </a:t>
            </a:r>
            <a:r>
              <a:rPr lang="ru-RU" sz="3200" dirty="0" smtClean="0">
                <a:latin typeface="Times New Roman" panose="02020603050405020304" pitchFamily="18" charset="0"/>
                <a:cs typeface="Times New Roman" panose="02020603050405020304" pitchFamily="18" charset="0"/>
              </a:rPr>
              <a:t>ситуаций и </a:t>
            </a:r>
            <a:r>
              <a:rPr lang="ru-RU" sz="3200" dirty="0">
                <a:latin typeface="Times New Roman" panose="02020603050405020304" pitchFamily="18" charset="0"/>
                <a:cs typeface="Times New Roman" panose="02020603050405020304" pitchFamily="18" charset="0"/>
              </a:rPr>
              <a:t>стилей </a:t>
            </a:r>
            <a:r>
              <a:rPr lang="ru-RU" sz="3200" dirty="0" smtClean="0">
                <a:latin typeface="Times New Roman" panose="02020603050405020304" pitchFamily="18" charset="0"/>
                <a:cs typeface="Times New Roman" panose="02020603050405020304" pitchFamily="18" charset="0"/>
              </a:rPr>
              <a:t>совладения </a:t>
            </a:r>
            <a:r>
              <a:rPr lang="ru-RU" sz="3200" dirty="0">
                <a:latin typeface="Times New Roman" panose="02020603050405020304" pitchFamily="18" charset="0"/>
                <a:cs typeface="Times New Roman" panose="02020603050405020304" pitchFamily="18" charset="0"/>
              </a:rPr>
              <a:t>с ними у подростков из семей мигрантов (на материале трудностей, с которыми они сталкиваются в школе</a:t>
            </a:r>
            <a:r>
              <a:rPr lang="ru-RU" sz="3200" dirty="0" smtClean="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a:p>
            <a:pPr algn="ctr"/>
            <a:r>
              <a:rPr lang="ru-RU" sz="3200" b="1" dirty="0">
                <a:latin typeface="Times New Roman" panose="02020603050405020304" pitchFamily="18" charset="0"/>
                <a:cs typeface="Times New Roman" panose="02020603050405020304" pitchFamily="18" charset="0"/>
              </a:rPr>
              <a:t>Задачи исследования:</a:t>
            </a:r>
          </a:p>
          <a:p>
            <a:pPr marL="0" indent="0">
              <a:buNone/>
            </a:pPr>
            <a:r>
              <a:rPr lang="ru-RU" sz="3200" dirty="0">
                <a:latin typeface="Times New Roman" panose="02020603050405020304" pitchFamily="18" charset="0"/>
                <a:cs typeface="Times New Roman" panose="02020603050405020304" pitchFamily="18" charset="0"/>
              </a:rPr>
              <a:t>1) определить спектр трудных </a:t>
            </a:r>
            <a:r>
              <a:rPr lang="ru-RU" sz="3200" dirty="0" smtClean="0">
                <a:latin typeface="Times New Roman" panose="02020603050405020304" pitchFamily="18" charset="0"/>
                <a:cs typeface="Times New Roman" panose="02020603050405020304" pitchFamily="18" charset="0"/>
              </a:rPr>
              <a:t>жизненных ситуаций </a:t>
            </a:r>
            <a:r>
              <a:rPr lang="ru-RU" sz="3200" dirty="0">
                <a:latin typeface="Times New Roman" panose="02020603050405020304" pitchFamily="18" charset="0"/>
                <a:cs typeface="Times New Roman" panose="02020603050405020304" pitchFamily="18" charset="0"/>
              </a:rPr>
              <a:t>с точки зрения </a:t>
            </a:r>
            <a:r>
              <a:rPr lang="ru-RU" sz="3200" dirty="0" smtClean="0">
                <a:latin typeface="Times New Roman" panose="02020603050405020304" pitchFamily="18" charset="0"/>
                <a:cs typeface="Times New Roman" panose="02020603050405020304" pitchFamily="18" charset="0"/>
              </a:rPr>
              <a:t>подростков из </a:t>
            </a:r>
            <a:r>
              <a:rPr lang="ru-RU" sz="3200" dirty="0">
                <a:latin typeface="Times New Roman" panose="02020603050405020304" pitchFamily="18" charset="0"/>
                <a:cs typeface="Times New Roman" panose="02020603050405020304" pitchFamily="18" charset="0"/>
              </a:rPr>
              <a:t>семей мигрантов;</a:t>
            </a:r>
          </a:p>
          <a:p>
            <a:pPr marL="0" indent="0">
              <a:buNone/>
            </a:pPr>
            <a:r>
              <a:rPr lang="ru-RU" sz="3200" dirty="0">
                <a:latin typeface="Times New Roman" panose="02020603050405020304" pitchFamily="18" charset="0"/>
                <a:cs typeface="Times New Roman" panose="02020603050405020304" pitchFamily="18" charset="0"/>
              </a:rPr>
              <a:t>2) изучить стили </a:t>
            </a:r>
            <a:r>
              <a:rPr lang="ru-RU" sz="3200" dirty="0" smtClean="0">
                <a:latin typeface="Times New Roman" panose="02020603050405020304" pitchFamily="18" charset="0"/>
                <a:cs typeface="Times New Roman" panose="02020603050405020304" pitchFamily="18" charset="0"/>
              </a:rPr>
              <a:t>совладения </a:t>
            </a:r>
            <a:r>
              <a:rPr lang="ru-RU" sz="3200" dirty="0">
                <a:latin typeface="Times New Roman" panose="02020603050405020304" pitchFamily="18" charset="0"/>
                <a:cs typeface="Times New Roman" panose="02020603050405020304" pitchFamily="18" charset="0"/>
              </a:rPr>
              <a:t>с </a:t>
            </a:r>
            <a:r>
              <a:rPr lang="ru-RU" sz="3200" dirty="0" smtClean="0">
                <a:latin typeface="Times New Roman" panose="02020603050405020304" pitchFamily="18" charset="0"/>
                <a:cs typeface="Times New Roman" panose="02020603050405020304" pitchFamily="18" charset="0"/>
              </a:rPr>
              <a:t>трудными жизненными </a:t>
            </a:r>
            <a:r>
              <a:rPr lang="ru-RU" sz="3200" dirty="0">
                <a:latin typeface="Times New Roman" panose="02020603050405020304" pitchFamily="18" charset="0"/>
                <a:cs typeface="Times New Roman" panose="02020603050405020304" pitchFamily="18" charset="0"/>
              </a:rPr>
              <a:t>ситуациями </a:t>
            </a:r>
            <a:r>
              <a:rPr lang="ru-RU" sz="3200" dirty="0" smtClean="0">
                <a:latin typeface="Times New Roman" panose="02020603050405020304" pitchFamily="18" charset="0"/>
                <a:cs typeface="Times New Roman" panose="02020603050405020304" pitchFamily="18" charset="0"/>
              </a:rPr>
              <a:t>подростками из </a:t>
            </a:r>
            <a:r>
              <a:rPr lang="ru-RU" sz="3200" dirty="0">
                <a:latin typeface="Times New Roman" panose="02020603050405020304" pitchFamily="18" charset="0"/>
                <a:cs typeface="Times New Roman" panose="02020603050405020304" pitchFamily="18" charset="0"/>
              </a:rPr>
              <a:t>семей мигрантов;</a:t>
            </a:r>
          </a:p>
          <a:p>
            <a:pPr marL="0" indent="0">
              <a:buNone/>
            </a:pPr>
            <a:r>
              <a:rPr lang="ru-RU" sz="3200" dirty="0">
                <a:latin typeface="Times New Roman" panose="02020603050405020304" pitchFamily="18" charset="0"/>
                <a:cs typeface="Times New Roman" panose="02020603050405020304" pitchFamily="18" charset="0"/>
              </a:rPr>
              <a:t>3) определить наличие значимых </a:t>
            </a:r>
            <a:r>
              <a:rPr lang="ru-RU" sz="3200" dirty="0" smtClean="0">
                <a:latin typeface="Times New Roman" panose="02020603050405020304" pitchFamily="18" charset="0"/>
                <a:cs typeface="Times New Roman" panose="02020603050405020304" pitchFamily="18" charset="0"/>
              </a:rPr>
              <a:t>различий в </a:t>
            </a:r>
            <a:r>
              <a:rPr lang="ru-RU" sz="3200" dirty="0">
                <a:latin typeface="Times New Roman" panose="02020603050405020304" pitchFamily="18" charset="0"/>
                <a:cs typeface="Times New Roman" panose="02020603050405020304" pitchFamily="18" charset="0"/>
              </a:rPr>
              <a:t>восприятии и стиле преодоления трудных жизненных ситуаций у подростков из семей мигрантов в сравнении с подростками — не </a:t>
            </a:r>
            <a:r>
              <a:rPr lang="ru-RU" sz="3200" dirty="0" smtClean="0">
                <a:latin typeface="Times New Roman" panose="02020603050405020304" pitchFamily="18" charset="0"/>
                <a:cs typeface="Times New Roman" panose="02020603050405020304" pitchFamily="18" charset="0"/>
              </a:rPr>
              <a:t>мигрантами</a:t>
            </a:r>
            <a:endParaRPr lang="ru-RU" sz="32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948963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547664" y="404664"/>
            <a:ext cx="5238328" cy="923330"/>
          </a:xfrm>
          <a:prstGeom prst="rect">
            <a:avLst/>
          </a:prstGeom>
        </p:spPr>
        <p:txBody>
          <a:bodyPr wrap="square">
            <a:spAutoFit/>
          </a:bodyPr>
          <a:lstStyle/>
          <a:p>
            <a:pPr algn="ctr"/>
            <a:r>
              <a:rPr lang="ru-RU" dirty="0" smtClean="0">
                <a:latin typeface="Times New Roman" panose="02020603050405020304" pitchFamily="18" charset="0"/>
                <a:cs typeface="Times New Roman" panose="02020603050405020304" pitchFamily="18" charset="0"/>
              </a:rPr>
              <a:t>адаптированная версия </a:t>
            </a:r>
            <a:r>
              <a:rPr lang="ru-RU" dirty="0">
                <a:latin typeface="Times New Roman" panose="02020603050405020304" pitchFamily="18" charset="0"/>
                <a:cs typeface="Times New Roman" panose="02020603050405020304" pitchFamily="18" charset="0"/>
              </a:rPr>
              <a:t>методики</a:t>
            </a:r>
          </a:p>
          <a:p>
            <a:pPr algn="ctr"/>
            <a:r>
              <a:rPr lang="ru-RU" dirty="0">
                <a:latin typeface="Times New Roman" panose="02020603050405020304" pitchFamily="18" charset="0"/>
                <a:cs typeface="Times New Roman" panose="02020603050405020304" pitchFamily="18" charset="0"/>
              </a:rPr>
              <a:t>«Метод серийных рисунков и рассказов»</a:t>
            </a:r>
          </a:p>
          <a:p>
            <a:pPr algn="ctr"/>
            <a:r>
              <a:rPr lang="ru-RU" dirty="0">
                <a:latin typeface="Times New Roman" panose="02020603050405020304" pitchFamily="18" charset="0"/>
                <a:cs typeface="Times New Roman" panose="02020603050405020304" pitchFamily="18" charset="0"/>
              </a:rPr>
              <a:t>(Никольская 2015). </a:t>
            </a:r>
          </a:p>
        </p:txBody>
      </p:sp>
      <p:sp>
        <p:nvSpPr>
          <p:cNvPr id="6" name="Прямоугольник 5"/>
          <p:cNvSpPr/>
          <p:nvPr/>
        </p:nvSpPr>
        <p:spPr>
          <a:xfrm>
            <a:off x="1115616" y="1988839"/>
            <a:ext cx="3744416" cy="3046988"/>
          </a:xfrm>
          <a:prstGeom prst="rect">
            <a:avLst/>
          </a:prstGeom>
        </p:spPr>
        <p:txBody>
          <a:bodyPr wrap="square">
            <a:spAutoFit/>
          </a:bodyPr>
          <a:lstStyle/>
          <a:p>
            <a:pPr algn="just"/>
            <a:r>
              <a:rPr lang="ru-RU" sz="1600" dirty="0">
                <a:latin typeface="Times New Roman" panose="02020603050405020304" pitchFamily="18" charset="0"/>
                <a:cs typeface="Times New Roman" panose="02020603050405020304" pitchFamily="18" charset="0"/>
              </a:rPr>
              <a:t>1 СЕРИЯ. «Случай, произошедший со мной в школе, который я не </a:t>
            </a:r>
            <a:r>
              <a:rPr lang="ru-RU" sz="1600" dirty="0" smtClean="0">
                <a:latin typeface="Times New Roman" panose="02020603050405020304" pitchFamily="18" charset="0"/>
                <a:cs typeface="Times New Roman" panose="02020603050405020304" pitchFamily="18" charset="0"/>
              </a:rPr>
              <a:t>хочу вспоминать</a:t>
            </a:r>
            <a:r>
              <a:rPr lang="ru-RU" sz="1600" dirty="0">
                <a:latin typeface="Times New Roman" panose="02020603050405020304" pitchFamily="18" charset="0"/>
                <a:cs typeface="Times New Roman" panose="02020603050405020304" pitchFamily="18" charset="0"/>
              </a:rPr>
              <a:t>»; </a:t>
            </a:r>
          </a:p>
          <a:p>
            <a:pPr algn="just"/>
            <a:r>
              <a:rPr lang="ru-RU" sz="1600" dirty="0">
                <a:latin typeface="Times New Roman" panose="02020603050405020304" pitchFamily="18" charset="0"/>
                <a:cs typeface="Times New Roman" panose="02020603050405020304" pitchFamily="18" charset="0"/>
              </a:rPr>
              <a:t>2 СЕРИЯ. «Я переживаю по поводу ситуаций, происходящих со мной в школе»;</a:t>
            </a:r>
          </a:p>
          <a:p>
            <a:pPr algn="just"/>
            <a:r>
              <a:rPr lang="ru-RU" sz="1600" dirty="0">
                <a:latin typeface="Times New Roman" panose="02020603050405020304" pitchFamily="18" charset="0"/>
                <a:cs typeface="Times New Roman" panose="02020603050405020304" pitchFamily="18" charset="0"/>
              </a:rPr>
              <a:t>3 СЕРИЯ. «Я боюсь того, что происходит со мной в школе»; </a:t>
            </a:r>
          </a:p>
          <a:p>
            <a:pPr algn="just"/>
            <a:r>
              <a:rPr lang="ru-RU" sz="1600" dirty="0">
                <a:latin typeface="Times New Roman" panose="02020603050405020304" pitchFamily="18" charset="0"/>
                <a:cs typeface="Times New Roman" panose="02020603050405020304" pitchFamily="18" charset="0"/>
              </a:rPr>
              <a:t>4 СЕРИЯ. «Конфликт, который произошел со мной в школе»; </a:t>
            </a:r>
          </a:p>
          <a:p>
            <a:pPr algn="just"/>
            <a:r>
              <a:rPr lang="ru-RU" sz="1600" dirty="0">
                <a:latin typeface="Times New Roman" panose="02020603050405020304" pitchFamily="18" charset="0"/>
                <a:cs typeface="Times New Roman" panose="02020603050405020304" pitchFamily="18" charset="0"/>
              </a:rPr>
              <a:t>5 СЕРИЯ. «Неприятная ситуация, произошедшая со мной в школе». </a:t>
            </a:r>
          </a:p>
        </p:txBody>
      </p:sp>
      <p:sp>
        <p:nvSpPr>
          <p:cNvPr id="7" name="Прямоугольник 6"/>
          <p:cNvSpPr/>
          <p:nvPr/>
        </p:nvSpPr>
        <p:spPr>
          <a:xfrm>
            <a:off x="5322546" y="1196752"/>
            <a:ext cx="3240360" cy="3970318"/>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Вопросы к рисункам:</a:t>
            </a:r>
          </a:p>
          <a:p>
            <a:r>
              <a:rPr lang="ru-RU" dirty="0">
                <a:latin typeface="Times New Roman" panose="02020603050405020304" pitchFamily="18" charset="0"/>
                <a:cs typeface="Times New Roman" panose="02020603050405020304" pitchFamily="18" charset="0"/>
              </a:rPr>
              <a:t>1) Что ты нарисовал?</a:t>
            </a:r>
          </a:p>
          <a:p>
            <a:r>
              <a:rPr lang="ru-RU" dirty="0">
                <a:latin typeface="Times New Roman" panose="02020603050405020304" pitchFamily="18" charset="0"/>
                <a:cs typeface="Times New Roman" panose="02020603050405020304" pitchFamily="18" charset="0"/>
              </a:rPr>
              <a:t>2) Кто нарисован на рисунке? Кто из них ты?</a:t>
            </a:r>
          </a:p>
          <a:p>
            <a:r>
              <a:rPr lang="ru-RU" dirty="0">
                <a:latin typeface="Times New Roman" panose="02020603050405020304" pitchFamily="18" charset="0"/>
                <a:cs typeface="Times New Roman" panose="02020603050405020304" pitchFamily="18" charset="0"/>
              </a:rPr>
              <a:t>Что произошло? Что ты делал в </a:t>
            </a:r>
            <a:r>
              <a:rPr lang="ru-RU" dirty="0" smtClean="0">
                <a:latin typeface="Times New Roman" panose="02020603050405020304" pitchFamily="18" charset="0"/>
                <a:cs typeface="Times New Roman" panose="02020603050405020304" pitchFamily="18" charset="0"/>
              </a:rPr>
              <a:t>этой ситуации</a:t>
            </a:r>
            <a:r>
              <a:rPr lang="ru-RU" dirty="0">
                <a:latin typeface="Times New Roman" panose="02020603050405020304" pitchFamily="18" charset="0"/>
                <a:cs typeface="Times New Roman" panose="02020603050405020304" pitchFamily="18" charset="0"/>
              </a:rPr>
              <a:t>? Что говорил?</a:t>
            </a:r>
          </a:p>
          <a:p>
            <a:r>
              <a:rPr lang="ru-RU" dirty="0">
                <a:latin typeface="Times New Roman" panose="02020603050405020304" pitchFamily="18" charset="0"/>
                <a:cs typeface="Times New Roman" panose="02020603050405020304" pitchFamily="18" charset="0"/>
              </a:rPr>
              <a:t>3) Что ты чувствовал? Какие эмоции испытывал в </a:t>
            </a:r>
            <a:r>
              <a:rPr lang="ru-RU" dirty="0" smtClean="0">
                <a:latin typeface="Times New Roman" panose="02020603050405020304" pitchFamily="18" charset="0"/>
                <a:cs typeface="Times New Roman" panose="02020603050405020304" pitchFamily="18" charset="0"/>
              </a:rPr>
              <a:t>тот момент</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4) О чем ты думал в тот момент о ситуации?</a:t>
            </a:r>
          </a:p>
          <a:p>
            <a:r>
              <a:rPr lang="ru-RU" dirty="0">
                <a:latin typeface="Times New Roman" panose="02020603050405020304" pitchFamily="18" charset="0"/>
                <a:cs typeface="Times New Roman" panose="02020603050405020304" pitchFamily="18" charset="0"/>
              </a:rPr>
              <a:t>Что думаешь теперь? Какие выводы сделал?</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875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lgn="just"/>
            <a:r>
              <a:rPr lang="ru-RU" dirty="0">
                <a:latin typeface="Times New Roman" panose="02020603050405020304" pitchFamily="18" charset="0"/>
                <a:cs typeface="Times New Roman" panose="02020603050405020304" pitchFamily="18" charset="0"/>
              </a:rPr>
              <a:t>Полученные результаты могут указывать на необходимость проведения </a:t>
            </a:r>
            <a:r>
              <a:rPr lang="ru-RU" dirty="0" err="1">
                <a:latin typeface="Times New Roman" panose="02020603050405020304" pitchFamily="18" charset="0"/>
                <a:cs typeface="Times New Roman" panose="02020603050405020304" pitchFamily="18" charset="0"/>
              </a:rPr>
              <a:t>психокоррекционной</a:t>
            </a:r>
            <a:r>
              <a:rPr lang="ru-RU" dirty="0">
                <a:latin typeface="Times New Roman" panose="02020603050405020304" pitchFamily="18" charset="0"/>
                <a:cs typeface="Times New Roman" panose="02020603050405020304" pitchFamily="18" charset="0"/>
              </a:rPr>
              <a:t> работы по профилактике </a:t>
            </a:r>
            <a:r>
              <a:rPr lang="ru-RU" dirty="0" err="1">
                <a:latin typeface="Times New Roman" panose="02020603050405020304" pitchFamily="18" charset="0"/>
                <a:cs typeface="Times New Roman" panose="02020603050405020304" pitchFamily="18" charset="0"/>
              </a:rPr>
              <a:t>дезадаптации</a:t>
            </a:r>
            <a:r>
              <a:rPr lang="ru-RU" dirty="0">
                <a:latin typeface="Times New Roman" panose="02020603050405020304" pitchFamily="18" charset="0"/>
                <a:cs typeface="Times New Roman" panose="02020603050405020304" pitchFamily="18" charset="0"/>
              </a:rPr>
              <a:t> подростков из семей мигрантов к новой </a:t>
            </a:r>
            <a:r>
              <a:rPr lang="ru-RU" dirty="0" smtClean="0">
                <a:latin typeface="Times New Roman" panose="02020603050405020304" pitchFamily="18" charset="0"/>
                <a:cs typeface="Times New Roman" panose="02020603050405020304" pitchFamily="18" charset="0"/>
              </a:rPr>
              <a:t>социокультурной среде</a:t>
            </a:r>
          </a:p>
          <a:p>
            <a:pPr algn="just"/>
            <a:endParaRPr lang="ru-RU" dirty="0">
              <a:latin typeface="Times New Roman" panose="02020603050405020304" pitchFamily="18" charset="0"/>
              <a:cs typeface="Times New Roman" panose="02020603050405020304" pitchFamily="18" charset="0"/>
            </a:endParaRPr>
          </a:p>
        </p:txBody>
      </p:sp>
      <p:pic>
        <p:nvPicPr>
          <p:cNvPr id="1026" name="Picture 2" descr="C:\Users\Артемова\Desktop\К ПРОВЕРКЕ ПСИХ\наработка\image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749243"/>
            <a:ext cx="5760640" cy="3225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10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722376" y="836712"/>
            <a:ext cx="7772400" cy="864096"/>
          </a:xfrm>
        </p:spPr>
        <p:txBody>
          <a:bodyPr>
            <a:normAutofit fontScale="90000"/>
          </a:bodyPr>
          <a:lstStyle/>
          <a:p>
            <a:pPr algn="ctr"/>
            <a:r>
              <a:rPr lang="ru-RU" sz="2800" dirty="0"/>
              <a:t>Работа педагога с родителями – иностранными гражданами</a:t>
            </a:r>
          </a:p>
        </p:txBody>
      </p:sp>
      <p:sp>
        <p:nvSpPr>
          <p:cNvPr id="5" name="Подзаголовок 4"/>
          <p:cNvSpPr>
            <a:spLocks noGrp="1"/>
          </p:cNvSpPr>
          <p:nvPr>
            <p:ph type="subTitle" idx="1"/>
          </p:nvPr>
        </p:nvSpPr>
        <p:spPr>
          <a:xfrm>
            <a:off x="722376" y="1772816"/>
            <a:ext cx="7772400" cy="2826616"/>
          </a:xfrm>
        </p:spPr>
        <p:txBody>
          <a:bodyPr>
            <a:noAutofit/>
          </a:bodyPr>
          <a:lstStyle/>
          <a:p>
            <a:pPr algn="l"/>
            <a:r>
              <a:rPr lang="ru-RU" sz="1400" b="1" dirty="0"/>
              <a:t>Группы барьеров во взаимодействии психолога с родителями:</a:t>
            </a:r>
          </a:p>
          <a:p>
            <a:pPr algn="l"/>
            <a:r>
              <a:rPr lang="ru-RU" sz="1400" b="1" dirty="0"/>
              <a:t>▪ Организационные барьеры</a:t>
            </a:r>
          </a:p>
          <a:p>
            <a:pPr algn="l"/>
            <a:r>
              <a:rPr lang="ru-RU" sz="1400" b="1" dirty="0"/>
              <a:t>К этой группе относятся факторы, касающиеся организации консультативного </a:t>
            </a:r>
            <a:r>
              <a:rPr lang="ru-RU" sz="1400" b="1" dirty="0">
                <a:latin typeface="Times New Roman" panose="02020603050405020304" pitchFamily="18" charset="0"/>
                <a:cs typeface="Times New Roman" panose="02020603050405020304" pitchFamily="18" charset="0"/>
              </a:rPr>
              <a:t>процесса</a:t>
            </a:r>
            <a:r>
              <a:rPr lang="ru-RU" sz="1400" b="1" dirty="0"/>
              <a:t>. Прежде всего, это трудовая занятость родителя, а также расхождения между рабочим графиком родителя и психолога, особенно школьного. </a:t>
            </a:r>
          </a:p>
          <a:p>
            <a:pPr algn="l"/>
            <a:r>
              <a:rPr lang="ru-RU" sz="1400" b="1" dirty="0" smtClean="0"/>
              <a:t>▪</a:t>
            </a:r>
            <a:r>
              <a:rPr lang="ru-RU" sz="1400" b="1" u="sng" dirty="0"/>
              <a:t>Персональные барьеры</a:t>
            </a:r>
          </a:p>
          <a:p>
            <a:pPr algn="l"/>
            <a:r>
              <a:rPr lang="ru-RU" sz="1400" b="1" dirty="0"/>
              <a:t>Персональные характеристики родителя также могут выступать в качестве барьера. Прежде всего, это его эмоциональное состояние: надо учитывать, что родите- ли – иностранные граждане сами находятся в состоянии миграционного стресса и решают задачи, связанные с адаптацией на новом месте. Значимыми являются такие характеристики, как состояние здоровья родителя, уровень его образования, возраст и пр. </a:t>
            </a:r>
          </a:p>
          <a:p>
            <a:pPr algn="l"/>
            <a:r>
              <a:rPr lang="ru-RU" sz="1400" b="1" dirty="0" smtClean="0"/>
              <a:t>▪</a:t>
            </a:r>
            <a:r>
              <a:rPr lang="ru-RU" sz="1400" b="1" u="sng" dirty="0"/>
              <a:t>Психологические барьеры </a:t>
            </a:r>
            <a:r>
              <a:rPr lang="ru-RU" sz="1400" b="1" dirty="0"/>
              <a:t>– установки, с которыми родители и психологи взаимодействуют друг с другом. Родительские установки, касающиеся работы с психологом, разделим условно на эмоциональные и когнитивные.</a:t>
            </a:r>
          </a:p>
          <a:p>
            <a:pPr algn="l"/>
            <a:r>
              <a:rPr lang="ru-RU" sz="1400" b="1" dirty="0" smtClean="0"/>
              <a:t>Барьеры </a:t>
            </a:r>
            <a:r>
              <a:rPr lang="ru-RU" sz="1400" b="1" dirty="0"/>
              <a:t>взаимодействия – препятствия, возникающие в ходе общения родителя и психолога.</a:t>
            </a:r>
          </a:p>
        </p:txBody>
      </p:sp>
    </p:spTree>
    <p:extLst>
      <p:ext uri="{BB962C8B-B14F-4D97-AF65-F5344CB8AC3E}">
        <p14:creationId xmlns:p14="http://schemas.microsoft.com/office/powerpoint/2010/main" val="2835544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620688"/>
            <a:ext cx="8183880" cy="720080"/>
          </a:xfrm>
        </p:spPr>
        <p:txBody>
          <a:bodyPr>
            <a:normAutofit fontScale="90000"/>
          </a:bodyPr>
          <a:lstStyle/>
          <a:p>
            <a:pPr algn="ctr"/>
            <a:r>
              <a:rPr lang="ru-RU" dirty="0"/>
              <a:t>Стадии  адаптации в принимающем обществе </a:t>
            </a:r>
          </a:p>
        </p:txBody>
      </p:sp>
      <p:sp>
        <p:nvSpPr>
          <p:cNvPr id="3" name="Объект 2"/>
          <p:cNvSpPr>
            <a:spLocks noGrp="1"/>
          </p:cNvSpPr>
          <p:nvPr>
            <p:ph idx="1"/>
          </p:nvPr>
        </p:nvSpPr>
        <p:spPr>
          <a:xfrm>
            <a:off x="539552" y="1700808"/>
            <a:ext cx="8183880" cy="4536504"/>
          </a:xfrm>
        </p:spPr>
        <p:txBody>
          <a:bodyPr>
            <a:normAutofit fontScale="55000" lnSpcReduction="20000"/>
          </a:bodyPr>
          <a:lstStyle/>
          <a:p>
            <a:r>
              <a:rPr lang="ru-RU" b="1" u="sng" dirty="0"/>
              <a:t>Первая стадия </a:t>
            </a:r>
            <a:r>
              <a:rPr lang="ru-RU" dirty="0"/>
              <a:t>– выживание. </a:t>
            </a:r>
          </a:p>
          <a:p>
            <a:r>
              <a:rPr lang="ru-RU" dirty="0"/>
              <a:t>Чаще всего это недавно приехавшие семьи, которые находятся в процессе адаптации на новом месте. Однако адаптация у разных мигрантов занимает различное время, и на этой стадии могут оставаться и семьи, приехавшие достаточно давно.</a:t>
            </a:r>
          </a:p>
          <a:p>
            <a:r>
              <a:rPr lang="ru-RU" dirty="0"/>
              <a:t>Для этой стадии характерны следующие признаки:</a:t>
            </a:r>
          </a:p>
          <a:p>
            <a:r>
              <a:rPr lang="ru-RU" dirty="0"/>
              <a:t>- Высокая загруженность родителей на работе.</a:t>
            </a:r>
          </a:p>
          <a:p>
            <a:r>
              <a:rPr lang="ru-RU" dirty="0"/>
              <a:t>- Выраженные социально-экономические сложности.</a:t>
            </a:r>
          </a:p>
          <a:p>
            <a:r>
              <a:rPr lang="ru-RU" dirty="0"/>
              <a:t>- Слабый или недостаточный уровень владения русским языком.</a:t>
            </a:r>
          </a:p>
          <a:p>
            <a:r>
              <a:rPr lang="ru-RU" dirty="0"/>
              <a:t>Основные стратегии работы с родителями на этой стадии:</a:t>
            </a:r>
          </a:p>
          <a:p>
            <a:r>
              <a:rPr lang="ru-RU" dirty="0"/>
              <a:t>Помочь разобраться в основных требованиях и правилах школы.</a:t>
            </a:r>
          </a:p>
          <a:p>
            <a:r>
              <a:rPr lang="ru-RU" dirty="0"/>
              <a:t>Привлечь к помощи других родителей, прежде всего из той же этнической группы, для разъяснения текущей ситуации и определения возможной стратегии помощи.</a:t>
            </a:r>
          </a:p>
          <a:p>
            <a:r>
              <a:rPr lang="ru-RU" dirty="0"/>
              <a:t>По возможности – оказать социальную поддержку ребенку (бесплатное питание, обеспечение канцелярскими товарами и пр.).</a:t>
            </a:r>
          </a:p>
          <a:p>
            <a:endParaRPr lang="ru-RU" dirty="0"/>
          </a:p>
          <a:p>
            <a:endParaRPr lang="ru-RU" dirty="0"/>
          </a:p>
        </p:txBody>
      </p:sp>
    </p:spTree>
    <p:extLst>
      <p:ext uri="{BB962C8B-B14F-4D97-AF65-F5344CB8AC3E}">
        <p14:creationId xmlns:p14="http://schemas.microsoft.com/office/powerpoint/2010/main" val="1251503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fontScale="47500" lnSpcReduction="20000"/>
          </a:bodyPr>
          <a:lstStyle/>
          <a:p>
            <a:r>
              <a:rPr lang="ru-RU" sz="3300" b="1" u="sng" dirty="0"/>
              <a:t>Вторая стадия </a:t>
            </a:r>
            <a:r>
              <a:rPr lang="ru-RU" sz="3300" dirty="0"/>
              <a:t>– обучение. На этой стадии бытовые и социально-экономические проблемы уже решены, родители имеют возможность разбираться в более сложных аспектах жизни в новой среде.</a:t>
            </a:r>
          </a:p>
          <a:p>
            <a:r>
              <a:rPr lang="ru-RU" sz="3300" dirty="0"/>
              <a:t>Для этой стадии характерны такие признаки:</a:t>
            </a:r>
          </a:p>
          <a:p>
            <a:r>
              <a:rPr lang="ru-RU" sz="3300" dirty="0"/>
              <a:t>Достаточный уровень владения языком и достаточное количество времени у родителей, чтобы заняться образованием детей.</a:t>
            </a:r>
          </a:p>
          <a:p>
            <a:r>
              <a:rPr lang="ru-RU" sz="3300" dirty="0"/>
              <a:t>Недостаток информации по образовательным вопросам, например о дополнительном образовании, учебных требованиях, электронном дневнике и пр.</a:t>
            </a:r>
          </a:p>
          <a:p>
            <a:r>
              <a:rPr lang="ru-RU" sz="3300" dirty="0"/>
              <a:t> </a:t>
            </a:r>
            <a:r>
              <a:rPr lang="ru-RU" sz="3300" b="1" u="sng" dirty="0"/>
              <a:t>На данном этапе возможно решение следующих задач в работе с родителями:</a:t>
            </a:r>
          </a:p>
          <a:p>
            <a:r>
              <a:rPr lang="ru-RU" sz="3300" dirty="0"/>
              <a:t>- Просвещение: помочь разобраться в тонкостях и нюансах, касающихся образовательной организации.</a:t>
            </a:r>
          </a:p>
          <a:p>
            <a:r>
              <a:rPr lang="ru-RU" sz="3300" dirty="0"/>
              <a:t>- Вовлечь в школьные активности, помощь классу и пр.</a:t>
            </a:r>
          </a:p>
          <a:p>
            <a:r>
              <a:rPr lang="ru-RU" sz="3300" dirty="0"/>
              <a:t>- Познакомить их с другими родителями, как с родителями-мигрантами, так и с родителями учеников принимающей культуры, содействовать их общению.</a:t>
            </a:r>
          </a:p>
          <a:p>
            <a:endParaRPr lang="ru-RU" dirty="0"/>
          </a:p>
        </p:txBody>
      </p:sp>
    </p:spTree>
    <p:extLst>
      <p:ext uri="{BB962C8B-B14F-4D97-AF65-F5344CB8AC3E}">
        <p14:creationId xmlns:p14="http://schemas.microsoft.com/office/powerpoint/2010/main" val="1762999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62500" lnSpcReduction="20000"/>
          </a:bodyPr>
          <a:lstStyle/>
          <a:p>
            <a:r>
              <a:rPr lang="ru-RU" b="1" u="sng" dirty="0"/>
              <a:t>Третья стадия </a:t>
            </a:r>
            <a:r>
              <a:rPr lang="ru-RU" dirty="0"/>
              <a:t>– установление контактов. Эта стадия предполагает уже достаточно высокий уровень </a:t>
            </a:r>
            <a:r>
              <a:rPr lang="ru-RU" dirty="0" err="1"/>
              <a:t>адаптированности</a:t>
            </a:r>
            <a:r>
              <a:rPr lang="ru-RU" dirty="0"/>
              <a:t> родителей.</a:t>
            </a:r>
          </a:p>
          <a:p>
            <a:r>
              <a:rPr lang="ru-RU" dirty="0"/>
              <a:t>К признакам этой стадии можно отнести:</a:t>
            </a:r>
          </a:p>
          <a:p>
            <a:r>
              <a:rPr lang="ru-RU" dirty="0"/>
              <a:t>- Достаточный уровень владения языком и осведомленности в вопросах образования у родителей.</a:t>
            </a:r>
          </a:p>
          <a:p>
            <a:r>
              <a:rPr lang="ru-RU" dirty="0"/>
              <a:t>- Выполнение родителями общих школьных требований (к домашним заданиям, помощи ребенку и пр.).</a:t>
            </a:r>
          </a:p>
          <a:p>
            <a:r>
              <a:rPr lang="ru-RU" dirty="0"/>
              <a:t>- Готовность к контактам с педагогами и другими родителями.</a:t>
            </a:r>
          </a:p>
          <a:p>
            <a:r>
              <a:rPr lang="ru-RU" b="1" u="sng" dirty="0"/>
              <a:t>На данной стадии сотрудничество с родителями может принимать следующие формы:</a:t>
            </a:r>
          </a:p>
          <a:p>
            <a:r>
              <a:rPr lang="ru-RU" dirty="0"/>
              <a:t>Участие родителей в мероприятиях класса и школы, помощь классному руководителю, участие в деятельности родительского комитета.</a:t>
            </a:r>
          </a:p>
          <a:p>
            <a:r>
              <a:rPr lang="ru-RU" dirty="0"/>
              <a:t>Обсуждение планов относительно детей, формулировка общих с родителями целей.</a:t>
            </a:r>
          </a:p>
          <a:p>
            <a:r>
              <a:rPr lang="ru-RU" dirty="0"/>
              <a:t>Совместная выработка стратегии сопровождения ребенка.</a:t>
            </a:r>
          </a:p>
          <a:p>
            <a:endParaRPr lang="ru-RU" dirty="0"/>
          </a:p>
        </p:txBody>
      </p:sp>
    </p:spTree>
    <p:extLst>
      <p:ext uri="{BB962C8B-B14F-4D97-AF65-F5344CB8AC3E}">
        <p14:creationId xmlns:p14="http://schemas.microsoft.com/office/powerpoint/2010/main" val="1736146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55000" lnSpcReduction="20000"/>
          </a:bodyPr>
          <a:lstStyle/>
          <a:p>
            <a:r>
              <a:rPr lang="ru-RU" b="1" u="sng" dirty="0"/>
              <a:t>Четвертая стадия </a:t>
            </a:r>
            <a:r>
              <a:rPr lang="ru-RU" dirty="0"/>
              <a:t>– лидерство. На этой стадии для родителей характерен высокий уровень межкультурной компетентности: они не просто хорошо адаптированы в принимающем обществе, но и осознают культурные различия, могут объяснить разницу в поведении представителей родной культуры и носителей культуры принимающего общества.</a:t>
            </a:r>
          </a:p>
          <a:p>
            <a:endParaRPr lang="ru-RU" dirty="0"/>
          </a:p>
          <a:p>
            <a:r>
              <a:rPr lang="ru-RU" b="1" u="sng" dirty="0"/>
              <a:t>На этой стадии для родителей характерны такие признаки:</a:t>
            </a:r>
          </a:p>
          <a:p>
            <a:r>
              <a:rPr lang="ru-RU" dirty="0"/>
              <a:t>Высокий уровень осведомленности о системе образования и принимающей культуре в целом.</a:t>
            </a:r>
          </a:p>
          <a:p>
            <a:r>
              <a:rPr lang="ru-RU" dirty="0"/>
              <a:t>Готовность играть активную роль в школьном родительском сообществе.</a:t>
            </a:r>
          </a:p>
          <a:p>
            <a:endParaRPr lang="ru-RU" dirty="0"/>
          </a:p>
          <a:p>
            <a:r>
              <a:rPr lang="ru-RU" dirty="0"/>
              <a:t>Если в школе есть такие родители, важно их максимально задействовать, включать в родительские комитеты, привлекать к помощи другим родителям.</a:t>
            </a:r>
          </a:p>
          <a:p>
            <a:r>
              <a:rPr lang="ru-RU" dirty="0"/>
              <a:t>Важно понимать, что в семье разные родители могут находиться на разном уровне адаптации: например, папа на уровне обучения, а мама – установления контактов. Целесообразно максимально задействовать того родителя, чей уровень </a:t>
            </a:r>
            <a:r>
              <a:rPr lang="ru-RU" dirty="0" err="1"/>
              <a:t>адаптированности</a:t>
            </a:r>
            <a:r>
              <a:rPr lang="ru-RU" dirty="0"/>
              <a:t> выше.</a:t>
            </a:r>
          </a:p>
          <a:p>
            <a:endParaRPr lang="ru-RU" dirty="0"/>
          </a:p>
        </p:txBody>
      </p:sp>
    </p:spTree>
    <p:extLst>
      <p:ext uri="{BB962C8B-B14F-4D97-AF65-F5344CB8AC3E}">
        <p14:creationId xmlns:p14="http://schemas.microsoft.com/office/powerpoint/2010/main" val="629983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548680"/>
            <a:ext cx="8183880" cy="1080120"/>
          </a:xfrm>
        </p:spPr>
        <p:txBody>
          <a:bodyPr>
            <a:noAutofit/>
          </a:bodyPr>
          <a:lstStyle/>
          <a:p>
            <a:r>
              <a:rPr lang="ru-RU" sz="2400" dirty="0"/>
              <a:t>Стратегии индивидуального взаимодействия</a:t>
            </a:r>
            <a:br>
              <a:rPr lang="ru-RU" sz="2400" dirty="0"/>
            </a:br>
            <a:r>
              <a:rPr lang="ru-RU" sz="2400" dirty="0"/>
              <a:t> с родителями – иностранными гражданам</a:t>
            </a:r>
          </a:p>
        </p:txBody>
      </p:sp>
      <p:sp>
        <p:nvSpPr>
          <p:cNvPr id="3" name="Объект 2"/>
          <p:cNvSpPr>
            <a:spLocks noGrp="1"/>
          </p:cNvSpPr>
          <p:nvPr>
            <p:ph idx="1"/>
          </p:nvPr>
        </p:nvSpPr>
        <p:spPr>
          <a:xfrm>
            <a:off x="539552" y="1556792"/>
            <a:ext cx="8183880" cy="4752528"/>
          </a:xfrm>
        </p:spPr>
        <p:txBody>
          <a:bodyPr>
            <a:normAutofit fontScale="70000" lnSpcReduction="20000"/>
          </a:bodyPr>
          <a:lstStyle/>
          <a:p>
            <a:r>
              <a:rPr lang="ru-RU" b="1" dirty="0"/>
              <a:t>Первые шаги по установлению контакта с родителями – иностранными гражданами могут быть следующими:</a:t>
            </a:r>
          </a:p>
          <a:p>
            <a:r>
              <a:rPr lang="ru-RU" dirty="0"/>
              <a:t>1.	Необходимо познакомиться с родителем. Узнать, как правильно произносится его имя, в случае недостаточного владения русским – свое имя произнести медленно и четко. Также важно узнать, как правильно произносить имя и фамилию ребенка.</a:t>
            </a:r>
          </a:p>
          <a:p>
            <a:r>
              <a:rPr lang="ru-RU" dirty="0"/>
              <a:t>2.	Предоставить основную информацию в письменном виде: имя педагога / классного руководителя, способы связи и пр.</a:t>
            </a:r>
          </a:p>
          <a:p>
            <a:r>
              <a:rPr lang="ru-RU" dirty="0"/>
              <a:t>3.	Обсудить оптимальные для родителя способы связи: смс, </a:t>
            </a:r>
            <a:r>
              <a:rPr lang="ru-RU" dirty="0" err="1"/>
              <a:t>Ватсап</a:t>
            </a:r>
            <a:r>
              <a:rPr lang="ru-RU" dirty="0"/>
              <a:t>, по телефону, устно, с помощью других родителей.</a:t>
            </a:r>
          </a:p>
          <a:p>
            <a:r>
              <a:rPr lang="ru-RU" dirty="0"/>
              <a:t>4.	Объяснить, как можно связаться с классным руководителем, психологом и пр.</a:t>
            </a:r>
          </a:p>
          <a:p>
            <a:endParaRPr lang="ru-RU" dirty="0"/>
          </a:p>
        </p:txBody>
      </p:sp>
    </p:spTree>
    <p:extLst>
      <p:ext uri="{BB962C8B-B14F-4D97-AF65-F5344CB8AC3E}">
        <p14:creationId xmlns:p14="http://schemas.microsoft.com/office/powerpoint/2010/main" val="741103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r>
            <a:br>
              <a:rPr lang="ru-RU" dirty="0"/>
            </a:br>
            <a:r>
              <a:rPr lang="ru-RU" dirty="0"/>
              <a:t> </a:t>
            </a:r>
            <a:br>
              <a:rPr lang="ru-RU" dirty="0"/>
            </a:br>
            <a:endParaRPr lang="ru-RU" dirty="0"/>
          </a:p>
        </p:txBody>
      </p:sp>
      <p:sp>
        <p:nvSpPr>
          <p:cNvPr id="3" name="Объект 2"/>
          <p:cNvSpPr>
            <a:spLocks noGrp="1"/>
          </p:cNvSpPr>
          <p:nvPr>
            <p:ph type="body" idx="1"/>
          </p:nvPr>
        </p:nvSpPr>
        <p:spPr>
          <a:xfrm>
            <a:off x="468344" y="1772817"/>
            <a:ext cx="8183880" cy="4272292"/>
          </a:xfrm>
        </p:spPr>
        <p:txBody>
          <a:bodyPr>
            <a:noAutofit/>
          </a:bodyPr>
          <a:lstStyle/>
          <a:p>
            <a:r>
              <a:rPr lang="ru-RU" sz="1800" dirty="0">
                <a:solidFill>
                  <a:schemeClr val="tx1"/>
                </a:solidFill>
                <a:latin typeface="Times New Roman" panose="02020603050405020304" pitchFamily="18" charset="0"/>
                <a:cs typeface="Times New Roman" panose="02020603050405020304" pitchFamily="18" charset="0"/>
              </a:rPr>
              <a:t>Общая информация</a:t>
            </a:r>
          </a:p>
          <a:p>
            <a:r>
              <a:rPr lang="ru-RU" sz="1800" dirty="0">
                <a:solidFill>
                  <a:schemeClr val="tx1"/>
                </a:solidFill>
                <a:latin typeface="Times New Roman" panose="02020603050405020304" pitchFamily="18" charset="0"/>
                <a:cs typeface="Times New Roman" panose="02020603050405020304" pitchFamily="18" charset="0"/>
              </a:rPr>
              <a:t>1.	Расспрашивайте об этнических, культурных, племенных и прочих различиях, которые очевидны или становятся очевидными по итогам информации, полученной от клиента. </a:t>
            </a:r>
          </a:p>
          <a:p>
            <a:r>
              <a:rPr lang="ru-RU" sz="1800" dirty="0">
                <a:solidFill>
                  <a:schemeClr val="tx1"/>
                </a:solidFill>
                <a:latin typeface="Times New Roman" panose="02020603050405020304" pitchFamily="18" charset="0"/>
                <a:cs typeface="Times New Roman" panose="02020603050405020304" pitchFamily="18" charset="0"/>
              </a:rPr>
              <a:t>2.	Не настаивайте на более глубоком исследовании этих различий, если клиент к этому не готов.</a:t>
            </a:r>
          </a:p>
          <a:p>
            <a:r>
              <a:rPr lang="ru-RU" sz="1800" dirty="0">
                <a:solidFill>
                  <a:schemeClr val="tx1"/>
                </a:solidFill>
                <a:latin typeface="Times New Roman" panose="02020603050405020304" pitchFamily="18" charset="0"/>
                <a:cs typeface="Times New Roman" panose="02020603050405020304" pitchFamily="18" charset="0"/>
              </a:rPr>
              <a:t>Осознайте, что культурная идентичность и степень аккультурации гибки и изменчивы.</a:t>
            </a:r>
          </a:p>
          <a:p>
            <a:r>
              <a:rPr lang="ru-RU" sz="1800" dirty="0">
                <a:solidFill>
                  <a:schemeClr val="tx1"/>
                </a:solidFill>
                <a:latin typeface="Times New Roman" panose="02020603050405020304" pitchFamily="18" charset="0"/>
                <a:cs typeface="Times New Roman" panose="02020603050405020304" pitchFamily="18" charset="0"/>
              </a:rPr>
              <a:t>4.	Не думайте, что члены одной и той же семьи или пары имеют одинаковый уровень идентификации с культурой или одинаковый опыт взаимодействия с доминирующей культурой.</a:t>
            </a:r>
          </a:p>
          <a:p>
            <a:r>
              <a:rPr lang="ru-RU" sz="1800" dirty="0">
                <a:solidFill>
                  <a:schemeClr val="tx1"/>
                </a:solidFill>
                <a:latin typeface="Times New Roman" panose="02020603050405020304" pitchFamily="18" charset="0"/>
                <a:cs typeface="Times New Roman" panose="02020603050405020304" pitchFamily="18" charset="0"/>
              </a:rPr>
              <a:t>Семья</a:t>
            </a:r>
          </a:p>
          <a:p>
            <a:r>
              <a:rPr lang="ru-RU" sz="1800" dirty="0">
                <a:solidFill>
                  <a:schemeClr val="tx1"/>
                </a:solidFill>
                <a:latin typeface="Times New Roman" panose="02020603050405020304" pitchFamily="18" charset="0"/>
                <a:cs typeface="Times New Roman" panose="02020603050405020304" pitchFamily="18" charset="0"/>
              </a:rPr>
              <a:t>Признайте, что во многих культурах семья играет центральную роль, поэтому</a:t>
            </a:r>
          </a:p>
          <a:p>
            <a:r>
              <a:rPr lang="ru-RU" sz="1800" dirty="0">
                <a:solidFill>
                  <a:schemeClr val="tx1"/>
                </a:solidFill>
                <a:latin typeface="Times New Roman" panose="02020603050405020304" pitchFamily="18" charset="0"/>
                <a:cs typeface="Times New Roman" panose="02020603050405020304" pitchFamily="18" charset="0"/>
              </a:rPr>
              <a:t> обходитесь с семейными темами с особым вниманием и </a:t>
            </a:r>
            <a:r>
              <a:rPr lang="ru-RU" sz="1800" dirty="0" err="1">
                <a:solidFill>
                  <a:schemeClr val="tx1"/>
                </a:solidFill>
                <a:latin typeface="Times New Roman" panose="02020603050405020304" pitchFamily="18" charset="0"/>
                <a:cs typeface="Times New Roman" panose="02020603050405020304" pitchFamily="18" charset="0"/>
              </a:rPr>
              <a:t>эмпатией</a:t>
            </a:r>
            <a:r>
              <a:rPr lang="ru-RU" sz="1800" dirty="0">
                <a:solidFill>
                  <a:schemeClr val="tx1"/>
                </a:solidFill>
                <a:latin typeface="Times New Roman" panose="02020603050405020304" pitchFamily="18" charset="0"/>
                <a:cs typeface="Times New Roman" panose="02020603050405020304" pitchFamily="18" charset="0"/>
              </a:rPr>
              <a:t>.</a:t>
            </a:r>
          </a:p>
          <a:p>
            <a:r>
              <a:rPr lang="ru-RU" sz="1800" dirty="0">
                <a:solidFill>
                  <a:schemeClr val="tx1"/>
                </a:solidFill>
                <a:latin typeface="Times New Roman" panose="02020603050405020304" pitchFamily="18" charset="0"/>
                <a:cs typeface="Times New Roman" panose="02020603050405020304" pitchFamily="18" charset="0"/>
              </a:rPr>
              <a:t>2.	Не навязывайте клиенту свое собственное определение семьи или определение, которое вы прочитали применительно к культуре клиента. Будьте открыты тому, как клиент сам воспринимает свою семью.</a:t>
            </a:r>
          </a:p>
          <a:p>
            <a:r>
              <a:rPr lang="ru-RU" sz="1800" dirty="0">
                <a:solidFill>
                  <a:schemeClr val="tx1"/>
                </a:solidFill>
                <a:latin typeface="Times New Roman" panose="02020603050405020304" pitchFamily="18" charset="0"/>
                <a:cs typeface="Times New Roman" panose="02020603050405020304" pitchFamily="18" charset="0"/>
              </a:rPr>
              <a:t>Позвольте некоторым членам </a:t>
            </a:r>
          </a:p>
        </p:txBody>
      </p:sp>
      <p:sp>
        <p:nvSpPr>
          <p:cNvPr id="4" name="Прямоугольник 3"/>
          <p:cNvSpPr/>
          <p:nvPr/>
        </p:nvSpPr>
        <p:spPr>
          <a:xfrm>
            <a:off x="611560" y="797511"/>
            <a:ext cx="7632848" cy="923330"/>
          </a:xfrm>
          <a:prstGeom prst="rect">
            <a:avLst/>
          </a:prstGeom>
        </p:spPr>
        <p:txBody>
          <a:bodyPr wrap="square">
            <a:spAutoFit/>
          </a:bodyPr>
          <a:lstStyle/>
          <a:p>
            <a:r>
              <a:rPr lang="ru-RU" b="1" dirty="0">
                <a:solidFill>
                  <a:schemeClr val="accent1"/>
                </a:solidFill>
              </a:rPr>
              <a:t>Начальный этап работы с </a:t>
            </a:r>
            <a:r>
              <a:rPr lang="ru-RU" b="1" dirty="0" err="1">
                <a:solidFill>
                  <a:schemeClr val="accent1"/>
                </a:solidFill>
              </a:rPr>
              <a:t>инокультурными</a:t>
            </a:r>
            <a:r>
              <a:rPr lang="ru-RU" b="1" dirty="0">
                <a:solidFill>
                  <a:schemeClr val="accent1"/>
                </a:solidFill>
              </a:rPr>
              <a:t> клиентами, которые могут быть полезны </a:t>
            </a:r>
            <a:r>
              <a:rPr lang="ru-RU" b="1" dirty="0" smtClean="0">
                <a:solidFill>
                  <a:schemeClr val="accent1"/>
                </a:solidFill>
              </a:rPr>
              <a:t>учителю, </a:t>
            </a:r>
            <a:r>
              <a:rPr lang="ru-RU" b="1" dirty="0">
                <a:solidFill>
                  <a:schemeClr val="accent1"/>
                </a:solidFill>
              </a:rPr>
              <a:t/>
            </a:r>
            <a:br>
              <a:rPr lang="ru-RU" b="1" dirty="0">
                <a:solidFill>
                  <a:schemeClr val="accent1"/>
                </a:solidFill>
              </a:rPr>
            </a:br>
            <a:r>
              <a:rPr lang="ru-RU" b="1" dirty="0">
                <a:solidFill>
                  <a:schemeClr val="accent1"/>
                </a:solidFill>
              </a:rPr>
              <a:t>работающему с родителями-мигрантами</a:t>
            </a:r>
          </a:p>
        </p:txBody>
      </p:sp>
    </p:spTree>
    <p:extLst>
      <p:ext uri="{BB962C8B-B14F-4D97-AF65-F5344CB8AC3E}">
        <p14:creationId xmlns:p14="http://schemas.microsoft.com/office/powerpoint/2010/main" val="1728291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44" y="1628800"/>
            <a:ext cx="8183880" cy="3976472"/>
          </a:xfrm>
        </p:spPr>
        <p:txBody>
          <a:bodyPr>
            <a:normAutofit/>
          </a:bodyPr>
          <a:lstStyle/>
          <a:p>
            <a:r>
              <a:rPr lang="ru-RU" sz="2200" dirty="0">
                <a:solidFill>
                  <a:schemeClr val="tx1"/>
                </a:solidFill>
              </a:rPr>
              <a:t>Помните, что паттерны визуального контакта, прямая вербализация проблемы, ведение записей и др. детерминируются культурными нормами, которые весьма разнообразны.</a:t>
            </a:r>
            <a:br>
              <a:rPr lang="ru-RU" sz="2200" dirty="0">
                <a:solidFill>
                  <a:schemeClr val="tx1"/>
                </a:solidFill>
              </a:rPr>
            </a:br>
            <a:r>
              <a:rPr lang="ru-RU" sz="2200" dirty="0">
                <a:solidFill>
                  <a:schemeClr val="tx1"/>
                </a:solidFill>
              </a:rPr>
              <a:t>2.	Не демонстрируйте чрезмерно фамильярный стиль общения, даже если обычно ведете себя таким образом. Стремитесь проявить уважение к клиенту.</a:t>
            </a:r>
            <a:br>
              <a:rPr lang="ru-RU" sz="2200" dirty="0">
                <a:solidFill>
                  <a:schemeClr val="tx1"/>
                </a:solidFill>
              </a:rPr>
            </a:br>
            <a:r>
              <a:rPr lang="ru-RU" sz="2200" dirty="0">
                <a:solidFill>
                  <a:schemeClr val="tx1"/>
                </a:solidFill>
              </a:rPr>
              <a:t>3.	Проясняйте, если что-то непонятно.</a:t>
            </a:r>
            <a:br>
              <a:rPr lang="ru-RU" sz="2200" dirty="0">
                <a:solidFill>
                  <a:schemeClr val="tx1"/>
                </a:solidFill>
              </a:rPr>
            </a:br>
            <a:r>
              <a:rPr lang="ru-RU" sz="2200" dirty="0">
                <a:solidFill>
                  <a:schemeClr val="tx1"/>
                </a:solidFill>
              </a:rPr>
              <a:t>4.	Не проясняйте таким образом, чтобы недостаток ясности казался проблемой клиента.</a:t>
            </a:r>
            <a:r>
              <a:rPr lang="ru-RU" dirty="0"/>
              <a:t/>
            </a:r>
            <a:br>
              <a:rPr lang="ru-RU" dirty="0"/>
            </a:br>
            <a:endParaRPr lang="ru-RU" dirty="0"/>
          </a:p>
        </p:txBody>
      </p:sp>
      <p:sp>
        <p:nvSpPr>
          <p:cNvPr id="3" name="Текст 2"/>
          <p:cNvSpPr>
            <a:spLocks noGrp="1"/>
          </p:cNvSpPr>
          <p:nvPr>
            <p:ph type="body" idx="1"/>
          </p:nvPr>
        </p:nvSpPr>
        <p:spPr>
          <a:xfrm>
            <a:off x="468344" y="980728"/>
            <a:ext cx="8183880" cy="864096"/>
          </a:xfrm>
        </p:spPr>
        <p:txBody>
          <a:bodyPr>
            <a:noAutofit/>
          </a:bodyPr>
          <a:lstStyle/>
          <a:p>
            <a:r>
              <a:rPr lang="ru-RU" sz="2800" b="1" dirty="0">
                <a:solidFill>
                  <a:schemeClr val="accent1"/>
                </a:solidFill>
              </a:rPr>
              <a:t>Коммуникативный стиль</a:t>
            </a:r>
            <a:br>
              <a:rPr lang="ru-RU" sz="2800" b="1" dirty="0">
                <a:solidFill>
                  <a:schemeClr val="accent1"/>
                </a:solidFill>
              </a:rPr>
            </a:br>
            <a:endParaRPr lang="ru-RU" sz="2800" b="1" dirty="0">
              <a:solidFill>
                <a:schemeClr val="accent1"/>
              </a:solidFill>
            </a:endParaRPr>
          </a:p>
        </p:txBody>
      </p:sp>
    </p:spTree>
    <p:extLst>
      <p:ext uri="{BB962C8B-B14F-4D97-AF65-F5344CB8AC3E}">
        <p14:creationId xmlns:p14="http://schemas.microsoft.com/office/powerpoint/2010/main" val="3275193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endParaRPr lang="ru-RU" dirty="0"/>
          </a:p>
        </p:txBody>
      </p:sp>
      <p:sp>
        <p:nvSpPr>
          <p:cNvPr id="3" name="Текст 2"/>
          <p:cNvSpPr>
            <a:spLocks noGrp="1"/>
          </p:cNvSpPr>
          <p:nvPr>
            <p:ph type="body" idx="1"/>
          </p:nvPr>
        </p:nvSpPr>
        <p:spPr>
          <a:xfrm>
            <a:off x="468344" y="692696"/>
            <a:ext cx="8183880" cy="5352412"/>
          </a:xfrm>
        </p:spPr>
        <p:txBody>
          <a:bodyPr>
            <a:normAutofit/>
          </a:bodyPr>
          <a:lstStyle/>
          <a:p>
            <a:pPr algn="ctr"/>
            <a:r>
              <a:rPr lang="ru-RU" b="1" dirty="0">
                <a:solidFill>
                  <a:schemeClr val="accent1"/>
                </a:solidFill>
              </a:rPr>
              <a:t>Использование рекомендаций </a:t>
            </a:r>
            <a:br>
              <a:rPr lang="ru-RU" b="1" dirty="0">
                <a:solidFill>
                  <a:schemeClr val="accent1"/>
                </a:solidFill>
              </a:rPr>
            </a:br>
            <a:r>
              <a:rPr lang="ru-RU" b="1" dirty="0">
                <a:solidFill>
                  <a:schemeClr val="accent1"/>
                </a:solidFill>
              </a:rPr>
              <a:t>в работе с родителями-мигрантами</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142" y="1268760"/>
            <a:ext cx="7697290" cy="4999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7461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468344" y="548680"/>
            <a:ext cx="8183880" cy="5496428"/>
          </a:xfrm>
        </p:spPr>
        <p:txBody>
          <a:bodyPr>
            <a:normAutofit/>
          </a:bodyPr>
          <a:lstStyle/>
          <a:p>
            <a:r>
              <a:rPr lang="ru-RU" b="1" dirty="0">
                <a:solidFill>
                  <a:schemeClr val="accent1"/>
                </a:solidFill>
              </a:rPr>
              <a:t>Памятка родителям по созданию благоприятной </a:t>
            </a:r>
            <a:r>
              <a:rPr lang="ru-RU" b="1" dirty="0" smtClean="0">
                <a:solidFill>
                  <a:schemeClr val="accent1"/>
                </a:solidFill>
              </a:rPr>
              <a:t>атмосферы </a:t>
            </a:r>
            <a:r>
              <a:rPr lang="ru-RU" b="1" dirty="0">
                <a:solidFill>
                  <a:schemeClr val="accent1"/>
                </a:solidFill>
              </a:rPr>
              <a:t>в </a:t>
            </a:r>
            <a:r>
              <a:rPr lang="ru-RU" b="1" dirty="0" smtClean="0">
                <a:solidFill>
                  <a:schemeClr val="accent1"/>
                </a:solidFill>
              </a:rPr>
              <a:t>семье.</a:t>
            </a:r>
          </a:p>
          <a:p>
            <a:endParaRPr lang="ru-RU" b="1" dirty="0">
              <a:solidFill>
                <a:schemeClr val="accent1"/>
              </a:solidFill>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175452"/>
            <a:ext cx="6850707" cy="569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6151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468344" y="620688"/>
            <a:ext cx="8183880" cy="5424420"/>
          </a:xfrm>
        </p:spPr>
        <p:txBody>
          <a:bodyPr>
            <a:normAutofit fontScale="77500" lnSpcReduction="20000"/>
          </a:bodyPr>
          <a:lstStyle/>
          <a:p>
            <a:r>
              <a:rPr lang="ru-RU" b="1" dirty="0">
                <a:solidFill>
                  <a:schemeClr val="accent1"/>
                </a:solidFill>
                <a:latin typeface="Times New Roman" panose="02020603050405020304" pitchFamily="18" charset="0"/>
                <a:cs typeface="Times New Roman" panose="02020603050405020304" pitchFamily="18" charset="0"/>
              </a:rPr>
              <a:t>ЗАДАНИЕ «РУКАВИЧКИ» (Г.А. ЦУКЕРМАН) </a:t>
            </a:r>
          </a:p>
          <a:p>
            <a:r>
              <a:rPr lang="ru-RU" dirty="0">
                <a:solidFill>
                  <a:schemeClr val="tx1"/>
                </a:solidFill>
                <a:latin typeface="Times New Roman" panose="02020603050405020304" pitchFamily="18" charset="0"/>
                <a:cs typeface="Times New Roman" panose="02020603050405020304" pitchFamily="18" charset="0"/>
              </a:rPr>
              <a:t>Оцениваемые УУД: коммуникативные действия по согласованию усилий в процессе организации и осуществления сотрудничества (кооперация) </a:t>
            </a:r>
          </a:p>
          <a:p>
            <a:r>
              <a:rPr lang="ru-RU" dirty="0">
                <a:solidFill>
                  <a:schemeClr val="tx1"/>
                </a:solidFill>
                <a:latin typeface="Times New Roman" panose="02020603050405020304" pitchFamily="18" charset="0"/>
                <a:cs typeface="Times New Roman" panose="02020603050405020304" pitchFamily="18" charset="0"/>
              </a:rPr>
              <a:t>Возраст: начальная ступень (6,5 – 7 лет)</a:t>
            </a:r>
          </a:p>
          <a:p>
            <a:r>
              <a:rPr lang="ru-RU" dirty="0">
                <a:solidFill>
                  <a:schemeClr val="tx1"/>
                </a:solidFill>
                <a:latin typeface="Times New Roman" panose="02020603050405020304" pitchFamily="18" charset="0"/>
                <a:cs typeface="Times New Roman" panose="02020603050405020304" pitchFamily="18" charset="0"/>
              </a:rPr>
              <a:t> Форма (ситуация оценивания): работа учащихся в классе парами. </a:t>
            </a:r>
          </a:p>
          <a:p>
            <a:r>
              <a:rPr lang="ru-RU" dirty="0">
                <a:solidFill>
                  <a:schemeClr val="tx1"/>
                </a:solidFill>
                <a:latin typeface="Times New Roman" panose="02020603050405020304" pitchFamily="18" charset="0"/>
                <a:cs typeface="Times New Roman" panose="02020603050405020304" pitchFamily="18" charset="0"/>
              </a:rPr>
              <a:t>Метод оценивания: наблюдение за взаимодействием и анализ результата. </a:t>
            </a:r>
          </a:p>
          <a:p>
            <a:r>
              <a:rPr lang="ru-RU" dirty="0">
                <a:solidFill>
                  <a:schemeClr val="tx1"/>
                </a:solidFill>
                <a:latin typeface="Times New Roman" panose="02020603050405020304" pitchFamily="18" charset="0"/>
                <a:cs typeface="Times New Roman" panose="02020603050405020304" pitchFamily="18" charset="0"/>
              </a:rPr>
              <a:t>Описание задания: Детям, сидящим парами, дают по одному изображению рукавички и просят украсить их так, чтобы они составили пару, т.е. были бы одинаковыми. </a:t>
            </a:r>
          </a:p>
          <a:p>
            <a:r>
              <a:rPr lang="ru-RU" dirty="0">
                <a:solidFill>
                  <a:schemeClr val="tx1"/>
                </a:solidFill>
                <a:latin typeface="Times New Roman" panose="02020603050405020304" pitchFamily="18" charset="0"/>
                <a:cs typeface="Times New Roman" panose="02020603050405020304" pitchFamily="18" charset="0"/>
              </a:rPr>
              <a:t>Инструкция: «Дети, перед Вами лежат две нарисованные рукавички и карандаши. Рукавички надо украсить так, чтобы получилась пара, - для этого они должны быть одинаковыми. Вы сами можете придумать узор, но сначала надо договориться между собой, какой узор рисовать, а потом приступать к рисованию». Материал: Каждая пара учеников получает изображение рукавиц (на правую и левую руку) и по одинаковому набору карандашей. </a:t>
            </a:r>
          </a:p>
          <a:p>
            <a:r>
              <a:rPr lang="ru-RU" dirty="0">
                <a:solidFill>
                  <a:schemeClr val="tx1"/>
                </a:solidFill>
                <a:latin typeface="Times New Roman" panose="02020603050405020304" pitchFamily="18" charset="0"/>
                <a:cs typeface="Times New Roman" panose="02020603050405020304" pitchFamily="18" charset="0"/>
              </a:rPr>
              <a:t>Критерии оценивания: </a:t>
            </a:r>
          </a:p>
          <a:p>
            <a:r>
              <a:rPr lang="ru-RU" dirty="0">
                <a:solidFill>
                  <a:schemeClr val="tx1"/>
                </a:solidFill>
                <a:latin typeface="Times New Roman" panose="02020603050405020304" pitchFamily="18" charset="0"/>
                <a:cs typeface="Times New Roman" panose="02020603050405020304" pitchFamily="18" charset="0"/>
              </a:rPr>
              <a:t>• продуктивность совместной деятельности оценивается по степени сходства узоров на рукавичках; </a:t>
            </a:r>
          </a:p>
          <a:p>
            <a:r>
              <a:rPr lang="ru-RU" dirty="0">
                <a:solidFill>
                  <a:schemeClr val="tx1"/>
                </a:solidFill>
                <a:latin typeface="Times New Roman" panose="02020603050405020304" pitchFamily="18" charset="0"/>
                <a:cs typeface="Times New Roman" panose="02020603050405020304" pitchFamily="18" charset="0"/>
              </a:rPr>
              <a:t>• умение детей договариваться, приходить к общему решению, умение убеждать, аргументировать и т.д.; </a:t>
            </a:r>
          </a:p>
          <a:p>
            <a:r>
              <a:rPr lang="ru-RU" dirty="0">
                <a:solidFill>
                  <a:schemeClr val="tx1"/>
                </a:solidFill>
                <a:latin typeface="Times New Roman" panose="02020603050405020304" pitchFamily="18" charset="0"/>
                <a:cs typeface="Times New Roman" panose="02020603050405020304" pitchFamily="18" charset="0"/>
              </a:rPr>
              <a:t>• взаимный контроль по ходу выполнения деятельности: замечают ли дети друг у друга отступления от первоначального замысла, как на них реагируют; •взаимопомощь по ходу рисования,</a:t>
            </a:r>
          </a:p>
          <a:p>
            <a:r>
              <a:rPr lang="ru-RU" dirty="0">
                <a:solidFill>
                  <a:schemeClr val="tx1"/>
                </a:solidFill>
                <a:latin typeface="Times New Roman" panose="02020603050405020304" pitchFamily="18" charset="0"/>
                <a:cs typeface="Times New Roman" panose="02020603050405020304" pitchFamily="18" charset="0"/>
              </a:rPr>
              <a:t> • эмоциональное отношение к совместной деятельности: позитивное (работают с удовольствием и интересом), нейтральное (взаимодействуют друг с другом в силу необходимости) или отрицательное (игнорируют друг друга, ссорятся и др.). </a:t>
            </a:r>
          </a:p>
          <a:p>
            <a:r>
              <a:rPr lang="ru-RU" dirty="0">
                <a:solidFill>
                  <a:schemeClr val="tx1"/>
                </a:solidFill>
                <a:latin typeface="Times New Roman" panose="02020603050405020304" pitchFamily="18" charset="0"/>
                <a:cs typeface="Times New Roman" panose="02020603050405020304" pitchFamily="18" charset="0"/>
              </a:rPr>
              <a:t>Показатели уровня выполнения задания: </a:t>
            </a:r>
          </a:p>
          <a:p>
            <a:r>
              <a:rPr lang="ru-RU" dirty="0">
                <a:solidFill>
                  <a:schemeClr val="tx1"/>
                </a:solidFill>
                <a:latin typeface="Times New Roman" panose="02020603050405020304" pitchFamily="18" charset="0"/>
                <a:cs typeface="Times New Roman" panose="02020603050405020304" pitchFamily="18" charset="0"/>
              </a:rPr>
              <a:t>1) низкий уровень – в узорах явно преобладают различия или вообще нет сходства; дети не пытаются договориться или не могут </a:t>
            </a:r>
            <a:r>
              <a:rPr lang="ru-RU" dirty="0" err="1">
                <a:solidFill>
                  <a:schemeClr val="tx1"/>
                </a:solidFill>
                <a:latin typeface="Times New Roman" panose="02020603050405020304" pitchFamily="18" charset="0"/>
                <a:cs typeface="Times New Roman" panose="02020603050405020304" pitchFamily="18" charset="0"/>
              </a:rPr>
              <a:t>придти</a:t>
            </a:r>
            <a:r>
              <a:rPr lang="ru-RU" dirty="0">
                <a:solidFill>
                  <a:schemeClr val="tx1"/>
                </a:solidFill>
                <a:latin typeface="Times New Roman" panose="02020603050405020304" pitchFamily="18" charset="0"/>
                <a:cs typeface="Times New Roman" panose="02020603050405020304" pitchFamily="18" charset="0"/>
              </a:rPr>
              <a:t> к согласию, настаивают на своем; </a:t>
            </a:r>
          </a:p>
          <a:p>
            <a:r>
              <a:rPr lang="ru-RU" dirty="0">
                <a:solidFill>
                  <a:schemeClr val="tx1"/>
                </a:solidFill>
                <a:latin typeface="Times New Roman" panose="02020603050405020304" pitchFamily="18" charset="0"/>
                <a:cs typeface="Times New Roman" panose="02020603050405020304" pitchFamily="18" charset="0"/>
              </a:rPr>
              <a:t>2) средний уровень – сходство частичное: отдельные признаки (цвет или форма некоторых деталей) совпадают, но имеются и заметные отличия; </a:t>
            </a:r>
          </a:p>
          <a:p>
            <a:r>
              <a:rPr lang="ru-RU" dirty="0">
                <a:solidFill>
                  <a:schemeClr val="tx1"/>
                </a:solidFill>
                <a:latin typeface="Times New Roman" panose="02020603050405020304" pitchFamily="18" charset="0"/>
                <a:cs typeface="Times New Roman" panose="02020603050405020304" pitchFamily="18" charset="0"/>
              </a:rPr>
              <a:t>3) высокий уровень – рукавички украшены одинаковым или весьма похожим узором; дети активно обсуждают возможный вариант узора; приходят к согласию относительно способа раскрашивания рукавичек; сравнивают способы действия и координирую их, строя совместное действие; следят за реализацией принятого замысла.</a:t>
            </a:r>
          </a:p>
          <a:p>
            <a:endParaRPr lang="ru-RU" dirty="0"/>
          </a:p>
          <a:p>
            <a:endParaRPr lang="ru-RU" dirty="0"/>
          </a:p>
        </p:txBody>
      </p:sp>
    </p:spTree>
    <p:extLst>
      <p:ext uri="{BB962C8B-B14F-4D97-AF65-F5344CB8AC3E}">
        <p14:creationId xmlns:p14="http://schemas.microsoft.com/office/powerpoint/2010/main" val="267850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pic>
        <p:nvPicPr>
          <p:cNvPr id="6146" name="Picture 2" descr="C:\Users\User\Desktop\тест руковички\IMG_20231130_1017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248934"/>
            <a:ext cx="8928992" cy="6372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336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8784976"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8787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p:txBody>
          <a:bodyPr/>
          <a:lstStyle/>
          <a:p>
            <a:endParaRPr lang="ru-RU"/>
          </a:p>
        </p:txBody>
      </p:sp>
      <p:pic>
        <p:nvPicPr>
          <p:cNvPr id="8194" name="Picture 2" descr="C:\Users\User\Desktop\тест руковички\IMG_20231130_1019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542" y="116632"/>
            <a:ext cx="8928992"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5595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pic>
        <p:nvPicPr>
          <p:cNvPr id="9218" name="Picture 2" descr="C:\Users\User\Desktop\тест руковички\IMG_20231130_14492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60648"/>
            <a:ext cx="8630024" cy="647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8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pic>
        <p:nvPicPr>
          <p:cNvPr id="10242" name="Picture 2" descr="C:\Users\User\Desktop\тест руковички\IMG_20231130_1019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371745" y="-662734"/>
            <a:ext cx="6256494" cy="8784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968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pic>
        <p:nvPicPr>
          <p:cNvPr id="5122" name="Picture 2" descr="C:\Users\User\Desktop\тест руковички\IMG_20231130_1017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620688"/>
            <a:ext cx="3840427" cy="288032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User\Desktop\тест руковички\IMG_20231130_1532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695555"/>
            <a:ext cx="3740604" cy="2805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0769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pic>
        <p:nvPicPr>
          <p:cNvPr id="11266" name="Picture 2" descr="C:\Users\User\Desktop\тест руковички\IMG_20231130_1442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620688"/>
            <a:ext cx="4021512" cy="3016134"/>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User\Desktop\тест руковички\IMG_20231130_1442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764704"/>
            <a:ext cx="3949504" cy="296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614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sp>
        <p:nvSpPr>
          <p:cNvPr id="4" name="Прямоугольник 3"/>
          <p:cNvSpPr/>
          <p:nvPr/>
        </p:nvSpPr>
        <p:spPr>
          <a:xfrm>
            <a:off x="683568" y="620688"/>
            <a:ext cx="7992888" cy="5632311"/>
          </a:xfrm>
          <a:prstGeom prst="rect">
            <a:avLst/>
          </a:prstGeom>
        </p:spPr>
        <p:txBody>
          <a:bodyPr wrap="square">
            <a:spAutoFit/>
          </a:bodyPr>
          <a:lstStyle/>
          <a:p>
            <a:r>
              <a:rPr lang="ru-RU" dirty="0"/>
              <a:t> Для  эксперимента взяли два класса начальных классов 1 и 2 класс, где есть дети иностранных граждан. </a:t>
            </a:r>
          </a:p>
          <a:p>
            <a:r>
              <a:rPr lang="ru-RU" dirty="0"/>
              <a:t>   В начале занятия сажаем детей по парам. Не стали заранее делать заготовки. Дети  взяли для себя привычный формат А4, который используют на уроках изобразительного искусства. У доски объясняю, что нужно сделать. </a:t>
            </a:r>
            <a:endParaRPr lang="ru-RU" dirty="0" smtClean="0"/>
          </a:p>
          <a:p>
            <a:r>
              <a:rPr lang="ru-RU" b="1" u="sng" dirty="0"/>
              <a:t>Задание: </a:t>
            </a:r>
            <a:r>
              <a:rPr lang="ru-RU" dirty="0"/>
              <a:t>дети должны выполнить пару рукавичек. Ребята договариваются, кто правая рука, кто левая. Те, кто выбирают правую руку, левой рукой обводят свою руку, так чтобы получилась не перчатка, а рукавичка. Те, кто выбирает левую руку, правой рукой обводят свою руку. Затем, ребята должны нарисовать одинаковый узор и выполнить работу в цвете. Здесь конечно срабатывает умение общаться. </a:t>
            </a:r>
          </a:p>
          <a:p>
            <a:r>
              <a:rPr lang="ru-RU" dirty="0"/>
              <a:t>    В некоторых парах дети решили пойти по принципу очерёдности. Один рисует, другой повторяет и наоборот. В других парах кто-то лидировал, другой повторял. Были те, кто не смог договориться и рисовали так, как они этого хотели. Несколько детей, решили нарисовать две варежки сами не дожидаясь соседа на одном листе.</a:t>
            </a:r>
          </a:p>
          <a:p>
            <a:endParaRPr lang="ru-RU" dirty="0"/>
          </a:p>
        </p:txBody>
      </p:sp>
    </p:spTree>
    <p:extLst>
      <p:ext uri="{BB962C8B-B14F-4D97-AF65-F5344CB8AC3E}">
        <p14:creationId xmlns:p14="http://schemas.microsoft.com/office/powerpoint/2010/main" val="520812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dirty="0"/>
          </a:p>
        </p:txBody>
      </p:sp>
      <p:sp>
        <p:nvSpPr>
          <p:cNvPr id="4" name="Прямоугольник 3"/>
          <p:cNvSpPr/>
          <p:nvPr/>
        </p:nvSpPr>
        <p:spPr>
          <a:xfrm>
            <a:off x="971600" y="692696"/>
            <a:ext cx="7344816" cy="5016758"/>
          </a:xfrm>
          <a:prstGeom prst="rect">
            <a:avLst/>
          </a:prstGeom>
        </p:spPr>
        <p:txBody>
          <a:bodyPr wrap="square">
            <a:spAutoFit/>
          </a:bodyPr>
          <a:lstStyle/>
          <a:p>
            <a:r>
              <a:rPr lang="ru-RU" sz="1600" dirty="0"/>
              <a:t>Результат: В первом классе образовалось 8 пар+1 ребёнок у которого на момент не оказалось пары и он рисовал две варежки на одном листе. В классе на момент урок0а оказалось два человека иностранных граждан.</a:t>
            </a:r>
          </a:p>
          <a:p>
            <a:r>
              <a:rPr lang="ru-RU" sz="1600" dirty="0"/>
              <a:t>  С заданием 100% справилось всего 3 пары. У других были неточности либо в рисунке, либо в цвете. 2 пары не выполнили задание, так как каждый нарисовал свою рукавичку (как потом выяснилось, один сам не понял, что делать, сбил с толку другого, а тот не стал сопротивляться).</a:t>
            </a:r>
          </a:p>
          <a:p>
            <a:r>
              <a:rPr lang="ru-RU" sz="1600" dirty="0"/>
              <a:t>    Если же взять детей иностранцев, то один справился с заданием, так как неплохо умеет общаться со своим соседом и вместе они выполнили поставленную задачу. Возможно, это связано с тем, что первый сидел с мальчиком. </a:t>
            </a:r>
            <a:endParaRPr lang="ru-RU" sz="1600" dirty="0" smtClean="0"/>
          </a:p>
          <a:p>
            <a:r>
              <a:rPr lang="ru-RU" sz="1600" dirty="0"/>
              <a:t>А другой сам по себе замкнутый ребёнок и в соседях оказалась девочка. С заданием этот ребёнок не справился. Он закрылся от соседки, и как я не пыталась помочь ему, направляя его вид деятельности на совместную работу, у каждого получилась своя рукавичка. Он стеснялся  смотреть даже  в сторону соседки. Соседка вначале, пыталась подстроиться под него, но потом не выдержала и нарисовала свою рукавичку.</a:t>
            </a:r>
          </a:p>
        </p:txBody>
      </p:sp>
    </p:spTree>
    <p:extLst>
      <p:ext uri="{BB962C8B-B14F-4D97-AF65-F5344CB8AC3E}">
        <p14:creationId xmlns:p14="http://schemas.microsoft.com/office/powerpoint/2010/main" val="1072789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468344" y="764704"/>
            <a:ext cx="8183880" cy="5280404"/>
          </a:xfrm>
        </p:spPr>
        <p:txBody>
          <a:bodyPr>
            <a:noAutofit/>
          </a:bodyPr>
          <a:lstStyle/>
          <a:p>
            <a:r>
              <a:rPr lang="ru-RU" sz="1400" dirty="0">
                <a:solidFill>
                  <a:schemeClr val="tx1"/>
                </a:solidFill>
                <a:latin typeface="Times New Roman" panose="02020603050405020304" pitchFamily="18" charset="0"/>
                <a:cs typeface="Times New Roman" panose="02020603050405020304" pitchFamily="18" charset="0"/>
              </a:rPr>
              <a:t> Поговорив с учителем, выяснилось, что не все ребята умеют работать вместе. Дети проучились уже 3 месяца, но не все нашли себе друзей в классе. Один из иностранцев старается держаться обособленно от других детей, даже мальчиков. Он очень замкнутый, ему приходится несколько раз повторять. Он очень медлительный, практически не разговаривает, стесняется, часто опаздывает. Ходит опрятный, в школьной форме. Очень тяжело идёт на контакт. Учитель посадила его на первую парту, так как часто приходится заглядывать ему в тетрадь и смотреть делает ли он задание, отстаёт от детей или нет. Она этого ребёнка оставляет после уроков, занимается с ним дополнительно, чтобы он не отставал от других</a:t>
            </a:r>
          </a:p>
          <a:p>
            <a:r>
              <a:rPr lang="ru-RU" sz="1400" dirty="0">
                <a:solidFill>
                  <a:schemeClr val="tx1"/>
                </a:solidFill>
                <a:latin typeface="Times New Roman" panose="02020603050405020304" pitchFamily="18" charset="0"/>
                <a:cs typeface="Times New Roman" panose="02020603050405020304" pitchFamily="18" charset="0"/>
              </a:rPr>
              <a:t>  Результат работы во втором классе показал следующий результат: в классе было 10 пар. С заданием справились 5 пар, одна из пар, где ребёнок иностранец. Другая половина либо имела недочёты, либо по своим личным соображениям решили нарисовать две варежки на одном листе. Здесь были и те, кто не понял задание и каждый нарисовал свою рукавичку.</a:t>
            </a:r>
          </a:p>
          <a:p>
            <a:r>
              <a:rPr lang="ru-RU" sz="1400" dirty="0">
                <a:solidFill>
                  <a:schemeClr val="tx1"/>
                </a:solidFill>
                <a:latin typeface="Times New Roman" panose="02020603050405020304" pitchFamily="18" charset="0"/>
                <a:cs typeface="Times New Roman" panose="02020603050405020304" pitchFamily="18" charset="0"/>
              </a:rPr>
              <a:t>  Эксперимент решила провести на уроке изобразительного искусства. В классе  на тот момент был один ребёнок иностранец. Из уроков ранее скажу, ребёнок ходит неопрятный, без художественных материалов, нет даже альбома. Рисует плохо, занижена самооценка, так как рисует всё очень маленькое. Разговаривает на русском языке с большим акцентом, может проявить агрессию, подраться. Сидит всегда на последней парте один. Дети не хотят с ним сидеть.</a:t>
            </a:r>
          </a:p>
          <a:p>
            <a:r>
              <a:rPr lang="ru-RU" sz="1400" dirty="0">
                <a:solidFill>
                  <a:schemeClr val="tx1"/>
                </a:solidFill>
                <a:latin typeface="Times New Roman" panose="02020603050405020304" pitchFamily="18" charset="0"/>
                <a:cs typeface="Times New Roman" panose="02020603050405020304" pitchFamily="18" charset="0"/>
              </a:rPr>
              <a:t>   И здесь я предложила  иностранцу пересесть с мальчиком, на другую парту, ближе, так как у другого не было пары. Он пошёл на контакт и пересел. А чтобы другой мальчик не возмущался, я предложила ему за помощь соседу в создании рукавички ещё одну дополнительную оценку(все получат одну, а он в роли наставника две. Но было одно условие: он ему помогает словами, за него не рисует). В результате, когда у ребят получалась пара, надо было видеть глаза иностранца. Я наблюдала за их работой, в паре. В начале не получалось, приходилось несколько раз стирать линии. Даже сосед хотел поругаться, так как трудно было ему объяснить, что тот хочет от соседа иностранца. И не смотря на то, что рисунок был очень простым по сложности. Они справились с поставленной задачей. </a:t>
            </a:r>
          </a:p>
          <a:p>
            <a:r>
              <a:rPr lang="ru-RU" sz="1400" dirty="0">
                <a:solidFill>
                  <a:schemeClr val="tx1"/>
                </a:solidFill>
                <a:latin typeface="Times New Roman" panose="02020603050405020304" pitchFamily="18" charset="0"/>
                <a:cs typeface="Times New Roman" panose="02020603050405020304" pitchFamily="18" charset="0"/>
              </a:rPr>
              <a:t>  Ребёнок иностранец сиял от радости, когда я сообщила о том, что поставила ему 5.Может быть, это была первая пятёрка в его жизни. И кто знает, может она станет толчком к учёбе, к адаптации в классном коллективе. </a:t>
            </a:r>
          </a:p>
        </p:txBody>
      </p:sp>
    </p:spTree>
    <p:extLst>
      <p:ext uri="{BB962C8B-B14F-4D97-AF65-F5344CB8AC3E}">
        <p14:creationId xmlns:p14="http://schemas.microsoft.com/office/powerpoint/2010/main" val="2854468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a:xfrm>
            <a:off x="468344" y="836712"/>
            <a:ext cx="8183880" cy="5208396"/>
          </a:xfrm>
        </p:spPr>
        <p:txBody>
          <a:bodyPr>
            <a:normAutofit lnSpcReduction="10000"/>
          </a:bodyPr>
          <a:lstStyle/>
          <a:p>
            <a:r>
              <a:rPr lang="ru-RU" dirty="0">
                <a:solidFill>
                  <a:schemeClr val="tx1"/>
                </a:solidFill>
                <a:latin typeface="Times New Roman" panose="02020603050405020304" pitchFamily="18" charset="0"/>
                <a:cs typeface="Times New Roman" panose="02020603050405020304" pitchFamily="18" charset="0"/>
              </a:rPr>
              <a:t>Эксперимент решила провести на уроке изобразительного искусства. В классе  на тот момент был один ребёнок иностранец. Из уроков ранее скажу, ребёнок ходит неопрятный, без художественных материалов, нет даже альбома. Рисует плохо, занижена самооценка, так как рисует всё очень маленькое. Разговаривает на русском языке с большим акцентом, может проявить агрессию, подраться. Сидит всегда на последней парте один. Дети не хотят с ним сидеть.</a:t>
            </a:r>
          </a:p>
          <a:p>
            <a:r>
              <a:rPr lang="ru-RU" dirty="0">
                <a:solidFill>
                  <a:schemeClr val="tx1"/>
                </a:solidFill>
                <a:latin typeface="Times New Roman" panose="02020603050405020304" pitchFamily="18" charset="0"/>
                <a:cs typeface="Times New Roman" panose="02020603050405020304" pitchFamily="18" charset="0"/>
              </a:rPr>
              <a:t>   И здесь я предложила  иностранцу пересесть с мальчиком, на другую парту, ближе, так как у другого не было пары. Он пошёл на контакт и пересел. А чтобы другой мальчик не возмущался, я предложила ему за помощь соседу в создании рукавички ещё одну дополнительную оценку(все получат одну, а он в роли наставника две. Но было одно условие: он ему помогает словами, за него не рисует). В результате, когда у ребят получалась пара, надо было видеть глаза иностранца. Я наблюдала за их работой, в паре. В начале не получалось, приходилось несколько раз стирать линии. Даже сосед хотел поругаться, так как трудно было ему объяснить, что тот хочет от соседа иностранца. И не смотря на то, что рисунок был очень простым по сложности. Они справились с поставленной задачей. </a:t>
            </a:r>
          </a:p>
          <a:p>
            <a:r>
              <a:rPr lang="ru-RU" dirty="0">
                <a:solidFill>
                  <a:schemeClr val="tx1"/>
                </a:solidFill>
                <a:latin typeface="Times New Roman" panose="02020603050405020304" pitchFamily="18" charset="0"/>
                <a:cs typeface="Times New Roman" panose="02020603050405020304" pitchFamily="18" charset="0"/>
              </a:rPr>
              <a:t>  Ребёнок иностранец сиял от радости, когда я сообщила о том, что поставила ему 5.Может быть, это была первая пятёрка в его жизни. И кто знает, может она станет толчком к учёбе, к адаптации в классном коллективе. </a:t>
            </a:r>
          </a:p>
          <a:p>
            <a:endParaRPr lang="ru-RU" dirty="0"/>
          </a:p>
        </p:txBody>
      </p:sp>
    </p:spTree>
    <p:extLst>
      <p:ext uri="{BB962C8B-B14F-4D97-AF65-F5344CB8AC3E}">
        <p14:creationId xmlns:p14="http://schemas.microsoft.com/office/powerpoint/2010/main" val="1031503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a:xfrm>
            <a:off x="468344" y="836712"/>
            <a:ext cx="8183880" cy="5208396"/>
          </a:xfrm>
        </p:spPr>
        <p:txBody>
          <a:bodyPr>
            <a:normAutofit/>
          </a:bodyPr>
          <a:lstStyle/>
          <a:p>
            <a:r>
              <a:rPr lang="ru-RU" b="1" dirty="0">
                <a:solidFill>
                  <a:schemeClr val="tx1"/>
                </a:solidFill>
                <a:latin typeface="Times New Roman" panose="02020603050405020304" pitchFamily="18" charset="0"/>
                <a:cs typeface="Times New Roman" panose="02020603050405020304" pitchFamily="18" charset="0"/>
              </a:rPr>
              <a:t>Вывод: </a:t>
            </a:r>
            <a:r>
              <a:rPr lang="ru-RU" dirty="0">
                <a:solidFill>
                  <a:schemeClr val="tx1"/>
                </a:solidFill>
                <a:latin typeface="Times New Roman" panose="02020603050405020304" pitchFamily="18" charset="0"/>
                <a:cs typeface="Times New Roman" panose="02020603050405020304" pitchFamily="18" charset="0"/>
              </a:rPr>
              <a:t>мотивация меняет людей, меняет отношение к другим людям. Просто к каждому человеку надо подобрать свой ключик. Из практики могу сказать, что если ребёнок поступает в школу с первого класса и доходит до 9, то можно сказать, что он сильно меняется. Правда вкладывать в таких детей нужно больше и результат мы можем увидеть ближе к выпуску, но он будет. Чем позднее дети приходят в школу, тем сложнее ребёнку адаптироваться.</a:t>
            </a:r>
          </a:p>
        </p:txBody>
      </p:sp>
    </p:spTree>
    <p:extLst>
      <p:ext uri="{BB962C8B-B14F-4D97-AF65-F5344CB8AC3E}">
        <p14:creationId xmlns:p14="http://schemas.microsoft.com/office/powerpoint/2010/main" val="35277336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Aspect</Template>
  <TotalTime>198</TotalTime>
  <Words>2741</Words>
  <Application>Microsoft Office PowerPoint</Application>
  <PresentationFormat>Экран (4:3)</PresentationFormat>
  <Paragraphs>137</Paragraphs>
  <Slides>30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30</vt:i4>
      </vt:variant>
    </vt:vector>
  </HeadingPairs>
  <TitlesOfParts>
    <vt:vector size="35" baseType="lpstr">
      <vt:lpstr>Calibri</vt:lpstr>
      <vt:lpstr>Times New Roman</vt:lpstr>
      <vt:lpstr>Verdana</vt:lpstr>
      <vt:lpstr>Wingdings 2</vt:lpstr>
      <vt:lpstr>Аспект</vt:lpstr>
      <vt:lpstr>«Особенности психолого – педагогического сопровождения несовершеннолетних иностранных граждан в образовательных организациях» Васильева О.Л., учитель ИЗО ГБОУ ООШ№ 4 г.о. Отрадный</vt:lpstr>
      <vt:lpstr>Правовые и психологические аспекты понятия «Трудная жизненная ситуация»  и организация работы общеобразовательных организаций по языковой и социокультурной адаптации детей иностранных граждан</vt:lpstr>
      <vt:lpstr>Презентация PowerPoint</vt:lpstr>
      <vt:lpstr>Презентация PowerPoint</vt:lpstr>
      <vt:lpstr>Презентация PowerPoint</vt:lpstr>
      <vt:lpstr>Презентация PowerPoint</vt:lpstr>
      <vt:lpstr>Презентация PowerPoint</vt:lpstr>
      <vt:lpstr>Работа педагога с родителями – иностранными гражданами</vt:lpstr>
      <vt:lpstr>Стадии  адаптации в принимающем обществе </vt:lpstr>
      <vt:lpstr>Презентация PowerPoint</vt:lpstr>
      <vt:lpstr>Презентация PowerPoint</vt:lpstr>
      <vt:lpstr>Презентация PowerPoint</vt:lpstr>
      <vt:lpstr>Стратегии индивидуального взаимодействия  с родителями – иностранными гражданам</vt:lpstr>
      <vt:lpstr>   </vt:lpstr>
      <vt:lpstr>Помните, что паттерны визуального контакта, прямая вербализация проблемы, ведение записей и др. детерминируются культурными нормами, которые весьма разнообразны. 2. Не демонстрируйте чрезмерно фамильярный стиль общения, даже если обычно ведете себя таким образом. Стремитесь проявить уважение к клиенту. 3. Проясняйте, если что-то непонятно. 4. Не проясняйте таким образом, чтобы недостаток ясности казался проблемой клиента.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Руководитель отдела</dc:creator>
  <cp:lastModifiedBy>User</cp:lastModifiedBy>
  <cp:revision>16</cp:revision>
  <cp:lastPrinted>2024-10-28T05:57:42Z</cp:lastPrinted>
  <dcterms:created xsi:type="dcterms:W3CDTF">2023-11-23T07:13:11Z</dcterms:created>
  <dcterms:modified xsi:type="dcterms:W3CDTF">2024-10-28T05:58:16Z</dcterms:modified>
</cp:coreProperties>
</file>