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96" y="-52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6123357325376544"/>
          <c:w val="0.70975389786809728"/>
          <c:h val="0.6592476827971495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42"/>
          <c:dPt>
            <c:idx val="0"/>
            <c:bubble3D val="0"/>
            <c:explosion val="10"/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3"/>
                <c:pt idx="0">
                  <c:v>Отрадный</c:v>
                </c:pt>
                <c:pt idx="1">
                  <c:v>Кинель-Черкасский район</c:v>
                </c:pt>
                <c:pt idx="2">
                  <c:v>Богатовский район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</c:v>
                </c:pt>
                <c:pt idx="1">
                  <c:v>69</c:v>
                </c:pt>
                <c:pt idx="2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4405894753659143"/>
          <c:y val="5.4820127952755905E-2"/>
          <c:w val="0.35594105246340857"/>
          <c:h val="0.7076722440944881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г.о.Отрадный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15 работ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7358830530056508E-2"/>
          <c:y val="1.8811889027299793E-2"/>
          <c:w val="0.90647527817771745"/>
          <c:h val="0.5557443310178831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ГБОУ СОШ №8 им.С.П. Алексеева </c:v>
                </c:pt>
                <c:pt idx="1">
                  <c:v>ГБОУ гимназия "ОЦ"Гармония" </c:v>
                </c:pt>
                <c:pt idx="2">
                  <c:v>ГБОУ СОШ №6 г.о. Отрадный</c:v>
                </c:pt>
                <c:pt idx="3">
                  <c:v>ГБОУ ООШ N4 г.Отрадный </c:v>
                </c:pt>
                <c:pt idx="4">
                  <c:v>«Детская школа искусств» 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634496"/>
        <c:axId val="24636032"/>
      </c:barChart>
      <c:catAx>
        <c:axId val="24634496"/>
        <c:scaling>
          <c:orientation val="minMax"/>
        </c:scaling>
        <c:delete val="0"/>
        <c:axPos val="b"/>
        <c:majorTickMark val="out"/>
        <c:minorTickMark val="none"/>
        <c:tickLblPos val="nextTo"/>
        <c:crossAx val="24636032"/>
        <c:crosses val="autoZero"/>
        <c:auto val="1"/>
        <c:lblAlgn val="ctr"/>
        <c:lblOffset val="100"/>
        <c:noMultiLvlLbl val="0"/>
      </c:catAx>
      <c:valAx>
        <c:axId val="24636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46344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51957358180993"/>
          <c:y val="2.1311618539457136E-2"/>
          <c:w val="0.83848042641819009"/>
          <c:h val="0.43445189598535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ГБОУ СОШ №1 «ОЦ» </c:v>
                </c:pt>
                <c:pt idx="1">
                  <c:v>ГБОУ СОШ №2 «ОЦ» </c:v>
                </c:pt>
                <c:pt idx="2">
                  <c:v>Тоузаковский филиал </c:v>
                </c:pt>
                <c:pt idx="3">
                  <c:v>Ерзовский филиал </c:v>
                </c:pt>
                <c:pt idx="4">
                  <c:v>ГБОУ СОШ №3 «ОЦ» </c:v>
                </c:pt>
                <c:pt idx="5">
                  <c:v>Лозовский филиал </c:v>
                </c:pt>
                <c:pt idx="6">
                  <c:v>ГБОУ СОШ «ОЦ» с. Кротовка </c:v>
                </c:pt>
                <c:pt idx="7">
                  <c:v>ГБОУ СОШ "ОЦ" с. Тимашево</c:v>
                </c:pt>
                <c:pt idx="8">
                  <c:v>СОШ с.Березняки </c:v>
                </c:pt>
                <c:pt idx="9">
                  <c:v>МБУ ДО ДШИ </c:v>
                </c:pt>
                <c:pt idx="10">
                  <c:v>ГБОУ СОШ  с.Кабановка </c:v>
                </c:pt>
                <c:pt idx="11">
                  <c:v>ГБОУ ООШ с. Семеновка </c:v>
                </c:pt>
                <c:pt idx="12">
                  <c:v>ГБОУ ООШ пос. Подгорный 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13</c:v>
                </c:pt>
                <c:pt idx="1">
                  <c:v>18</c:v>
                </c:pt>
                <c:pt idx="2">
                  <c:v>8</c:v>
                </c:pt>
                <c:pt idx="3">
                  <c:v>3</c:v>
                </c:pt>
                <c:pt idx="4">
                  <c:v>8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2</c:v>
                </c:pt>
                <c:pt idx="1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612864"/>
        <c:axId val="24614784"/>
      </c:barChart>
      <c:catAx>
        <c:axId val="24612864"/>
        <c:scaling>
          <c:orientation val="minMax"/>
        </c:scaling>
        <c:delete val="0"/>
        <c:axPos val="b"/>
        <c:majorTickMark val="out"/>
        <c:minorTickMark val="none"/>
        <c:tickLblPos val="nextTo"/>
        <c:crossAx val="24614784"/>
        <c:crosses val="autoZero"/>
        <c:auto val="1"/>
        <c:lblAlgn val="ctr"/>
        <c:lblOffset val="100"/>
        <c:noMultiLvlLbl val="0"/>
      </c:catAx>
      <c:valAx>
        <c:axId val="246147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46128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ГБОУ СОШ «Оц» с. Богатое </c:v>
                </c:pt>
                <c:pt idx="1">
                  <c:v>ГБОУ ООШ с. Аверьяновка </c:v>
                </c:pt>
                <c:pt idx="2">
                  <c:v>ГБОУ ООШ с.Андреевка </c:v>
                </c:pt>
                <c:pt idx="3">
                  <c:v>ГБОУ СОШ с.Виловатое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708992"/>
        <c:axId val="24710528"/>
      </c:barChart>
      <c:catAx>
        <c:axId val="24708992"/>
        <c:scaling>
          <c:orientation val="minMax"/>
        </c:scaling>
        <c:delete val="0"/>
        <c:axPos val="b"/>
        <c:majorTickMark val="out"/>
        <c:minorTickMark val="none"/>
        <c:tickLblPos val="nextTo"/>
        <c:crossAx val="24710528"/>
        <c:crosses val="autoZero"/>
        <c:auto val="1"/>
        <c:lblAlgn val="ctr"/>
        <c:lblOffset val="100"/>
        <c:noMultiLvlLbl val="0"/>
      </c:catAx>
      <c:valAx>
        <c:axId val="247105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47089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819400"/>
            <a:ext cx="7632848" cy="3849960"/>
          </a:xfrm>
        </p:spPr>
        <p:txBody>
          <a:bodyPr>
            <a:normAutofit fontScale="92500"/>
          </a:bodyPr>
          <a:lstStyle/>
          <a:p>
            <a:pPr marL="887095" marR="819150"/>
            <a:r>
              <a:rPr lang="ru-RU" sz="3200" dirty="0" smtClean="0">
                <a:latin typeface="Times New Roman"/>
                <a:ea typeface="Times New Roman"/>
              </a:rPr>
              <a:t>итоги</a:t>
            </a:r>
            <a:r>
              <a:rPr lang="ru-RU" sz="3200" spc="-5" dirty="0" smtClean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I</a:t>
            </a:r>
            <a:r>
              <a:rPr lang="en-US" sz="3200" dirty="0">
                <a:latin typeface="Times New Roman"/>
                <a:ea typeface="Times New Roman"/>
              </a:rPr>
              <a:t>X </a:t>
            </a:r>
            <a:r>
              <a:rPr lang="ru-RU" sz="3200" dirty="0">
                <a:latin typeface="Times New Roman"/>
                <a:ea typeface="Times New Roman"/>
              </a:rPr>
              <a:t>Открытого</a:t>
            </a:r>
            <a:r>
              <a:rPr lang="ru-RU" sz="3200" spc="-2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окружного</a:t>
            </a:r>
            <a:r>
              <a:rPr lang="ru-RU" sz="3200" spc="-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фестиваля</a:t>
            </a:r>
          </a:p>
          <a:p>
            <a:pPr marL="887095" marR="819785">
              <a:spcBef>
                <a:spcPts val="815"/>
              </a:spcBef>
            </a:pPr>
            <a:r>
              <a:rPr lang="ru-RU" sz="3200" dirty="0">
                <a:latin typeface="Times New Roman"/>
                <a:ea typeface="Times New Roman"/>
              </a:rPr>
              <a:t>«Покровские</a:t>
            </a:r>
            <a:r>
              <a:rPr lang="ru-RU" sz="3200" spc="-2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чтения</a:t>
            </a:r>
            <a:r>
              <a:rPr lang="ru-RU" sz="3200" dirty="0" smtClean="0">
                <a:latin typeface="Times New Roman"/>
                <a:ea typeface="Times New Roman"/>
              </a:rPr>
              <a:t>»</a:t>
            </a:r>
          </a:p>
          <a:p>
            <a:pPr marL="887095" marR="819785">
              <a:spcBef>
                <a:spcPts val="815"/>
              </a:spcBef>
            </a:pPr>
            <a:endParaRPr lang="ru-RU" sz="3200" dirty="0">
              <a:latin typeface="Times New Roman"/>
              <a:ea typeface="Times New Roman"/>
            </a:endParaRPr>
          </a:p>
          <a:p>
            <a:pPr marL="887095" marR="819785">
              <a:spcBef>
                <a:spcPts val="815"/>
              </a:spcBef>
            </a:pPr>
            <a:endParaRPr lang="ru-RU" sz="3200" dirty="0">
              <a:latin typeface="Times New Roman"/>
              <a:ea typeface="Times New Roman"/>
            </a:endParaRPr>
          </a:p>
          <a:p>
            <a:pPr marL="518160">
              <a:spcAft>
                <a:spcPts val="0"/>
              </a:spcAft>
            </a:pPr>
            <a:endParaRPr lang="ru-RU" sz="1800" dirty="0" smtClean="0">
              <a:latin typeface="Times New Roman"/>
              <a:ea typeface="Times New Roman"/>
            </a:endParaRPr>
          </a:p>
          <a:p>
            <a:pPr marL="518160">
              <a:spcAft>
                <a:spcPts val="0"/>
              </a:spcAft>
            </a:pPr>
            <a:r>
              <a:rPr lang="ru-RU" sz="1800" dirty="0" smtClean="0">
                <a:latin typeface="Times New Roman"/>
                <a:ea typeface="Times New Roman"/>
              </a:rPr>
              <a:t>Октябрь 2024 год</a:t>
            </a:r>
            <a:r>
              <a:rPr lang="ru-RU" sz="1800" dirty="0">
                <a:latin typeface="Times New Roman"/>
                <a:ea typeface="Times New Roman"/>
              </a:rPr>
              <a:t> 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6632"/>
            <a:ext cx="9144000" cy="1800200"/>
          </a:xfrm>
        </p:spPr>
        <p:txBody>
          <a:bodyPr>
            <a:normAutofit/>
          </a:bodyPr>
          <a:lstStyle/>
          <a:p>
            <a:pPr marL="887095" marR="821690">
              <a:lnSpc>
                <a:spcPct val="90000"/>
              </a:lnSpc>
              <a:spcBef>
                <a:spcPts val="605"/>
              </a:spcBef>
            </a:pPr>
            <a:r>
              <a:rPr lang="ru-RU" sz="3600" dirty="0" smtClean="0">
                <a:latin typeface="Times New Roman"/>
                <a:ea typeface="Times New Roman"/>
              </a:rPr>
              <a:t>МИНИСТЕРСТВО  ОБРАЗОВАНИЯ </a:t>
            </a:r>
            <a:br>
              <a:rPr lang="ru-RU" sz="3600" dirty="0" smtClean="0">
                <a:latin typeface="Times New Roman"/>
                <a:ea typeface="Times New Roman"/>
              </a:rPr>
            </a:br>
            <a:r>
              <a:rPr lang="ru-RU" sz="3600" dirty="0" smtClean="0">
                <a:latin typeface="Times New Roman"/>
                <a:ea typeface="Times New Roman"/>
              </a:rPr>
              <a:t>САМАРСКОЙ</a:t>
            </a:r>
            <a:r>
              <a:rPr lang="ru-RU" sz="3600" spc="-5" dirty="0" smtClean="0">
                <a:latin typeface="Times New Roman"/>
                <a:ea typeface="Times New Roman"/>
              </a:rPr>
              <a:t> </a:t>
            </a:r>
            <a:r>
              <a:rPr lang="ru-RU" sz="3600" dirty="0" smtClean="0">
                <a:latin typeface="Times New Roman"/>
                <a:ea typeface="Times New Roman"/>
              </a:rPr>
              <a:t>ОБЛАСТИ</a:t>
            </a:r>
            <a:br>
              <a:rPr lang="ru-RU" sz="3600" dirty="0" smtClean="0">
                <a:latin typeface="Times New Roman"/>
                <a:ea typeface="Times New Roman"/>
              </a:rPr>
            </a:br>
            <a:r>
              <a:rPr lang="ru-RU" sz="2400" dirty="0">
                <a:latin typeface="Times New Roman"/>
                <a:ea typeface="Times New Roman"/>
              </a:rPr>
              <a:t/>
            </a:r>
            <a:br>
              <a:rPr lang="ru-RU" sz="2400" dirty="0">
                <a:latin typeface="Times New Roman"/>
                <a:ea typeface="Times New Roman"/>
              </a:rPr>
            </a:br>
            <a:r>
              <a:rPr lang="ru-RU" sz="2400" dirty="0">
                <a:latin typeface="Times New Roman"/>
                <a:ea typeface="Times New Roman"/>
              </a:rPr>
              <a:t>ОТРАДНЕНСКОЕ</a:t>
            </a:r>
            <a:r>
              <a:rPr lang="ru-RU" sz="2400" spc="-15" dirty="0">
                <a:latin typeface="Times New Roman"/>
                <a:ea typeface="Times New Roman"/>
              </a:rPr>
              <a:t> </a:t>
            </a:r>
            <a:r>
              <a:rPr lang="ru-RU" sz="2400" dirty="0">
                <a:latin typeface="Times New Roman"/>
                <a:ea typeface="Times New Roman"/>
              </a:rPr>
              <a:t>УПРАВЛЕНИЕ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634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819400"/>
            <a:ext cx="8640960" cy="363393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000" dirty="0" err="1" smtClean="0"/>
              <a:t>ОрганизаторЫ</a:t>
            </a:r>
            <a:r>
              <a:rPr lang="ru-RU" sz="20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ru-RU" sz="2000" dirty="0" err="1" smtClean="0"/>
              <a:t>Тоузаковский</a:t>
            </a:r>
            <a:r>
              <a:rPr lang="ru-RU" sz="2000" dirty="0" smtClean="0"/>
              <a:t> филиал 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ГБОУ СОШ №2 «ОЦ» </a:t>
            </a:r>
          </a:p>
          <a:p>
            <a:pPr>
              <a:lnSpc>
                <a:spcPct val="150000"/>
              </a:lnSpc>
            </a:pPr>
            <a:r>
              <a:rPr lang="ru-RU" sz="2000" dirty="0" err="1" smtClean="0"/>
              <a:t>с.Кинель</a:t>
            </a:r>
            <a:r>
              <a:rPr lang="ru-RU" sz="2000" dirty="0" smtClean="0"/>
              <a:t>-Черкассы 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8640"/>
            <a:ext cx="9144000" cy="2376264"/>
          </a:xfrm>
        </p:spPr>
        <p:txBody>
          <a:bodyPr>
            <a:normAutofit fontScale="90000"/>
          </a:bodyPr>
          <a:lstStyle/>
          <a:p>
            <a:pPr marL="518160" marR="179705" algn="just">
              <a:spcBef>
                <a:spcPts val="10"/>
              </a:spcBef>
              <a:spcAft>
                <a:spcPts val="0"/>
              </a:spcAft>
            </a:pPr>
            <a:r>
              <a:rPr lang="ru-RU" sz="2700" dirty="0" smtClean="0">
                <a:latin typeface="Times New Roman"/>
                <a:ea typeface="Times New Roman"/>
              </a:rPr>
              <a:t/>
            </a:r>
            <a:br>
              <a:rPr lang="ru-RU" sz="2700" dirty="0" smtClean="0">
                <a:latin typeface="Times New Roman"/>
                <a:ea typeface="Times New Roman"/>
              </a:rPr>
            </a:br>
            <a:r>
              <a:rPr lang="ru-RU" sz="2700" dirty="0">
                <a:latin typeface="Times New Roman"/>
                <a:ea typeface="Times New Roman"/>
              </a:rPr>
              <a:t/>
            </a:r>
            <a:br>
              <a:rPr lang="ru-RU" sz="2700" dirty="0">
                <a:latin typeface="Times New Roman"/>
                <a:ea typeface="Times New Roman"/>
              </a:rPr>
            </a:br>
            <a:r>
              <a:rPr lang="ru-RU" sz="2700" dirty="0" smtClean="0">
                <a:latin typeface="Times New Roman"/>
                <a:ea typeface="Times New Roman"/>
              </a:rPr>
              <a:t/>
            </a:r>
            <a:br>
              <a:rPr lang="ru-RU" sz="2700" dirty="0" smtClean="0">
                <a:latin typeface="Times New Roman"/>
                <a:ea typeface="Times New Roman"/>
              </a:rPr>
            </a:br>
            <a:r>
              <a:rPr lang="ru-RU" sz="2700" dirty="0">
                <a:latin typeface="Times New Roman"/>
                <a:ea typeface="Times New Roman"/>
              </a:rPr>
              <a:t/>
            </a:r>
            <a:br>
              <a:rPr lang="ru-RU" sz="2700" dirty="0">
                <a:latin typeface="Times New Roman"/>
                <a:ea typeface="Times New Roman"/>
              </a:rPr>
            </a:br>
            <a:r>
              <a:rPr lang="ru-RU" sz="2700" dirty="0" smtClean="0">
                <a:latin typeface="Times New Roman"/>
                <a:ea typeface="Times New Roman"/>
              </a:rPr>
              <a:t/>
            </a:r>
            <a:br>
              <a:rPr lang="ru-RU" sz="2700" dirty="0" smtClean="0">
                <a:latin typeface="Times New Roman"/>
                <a:ea typeface="Times New Roman"/>
              </a:rPr>
            </a:br>
            <a:r>
              <a:rPr lang="ru-RU" sz="2700" dirty="0">
                <a:latin typeface="Times New Roman"/>
                <a:ea typeface="Times New Roman"/>
              </a:rPr>
              <a:t/>
            </a:r>
            <a:br>
              <a:rPr lang="ru-RU" sz="2700" dirty="0">
                <a:latin typeface="Times New Roman"/>
                <a:ea typeface="Times New Roman"/>
              </a:rPr>
            </a:br>
            <a:r>
              <a:rPr lang="ru-RU" sz="2700" dirty="0" smtClean="0">
                <a:latin typeface="Times New Roman"/>
                <a:ea typeface="Times New Roman"/>
              </a:rPr>
              <a:t/>
            </a:r>
            <a:br>
              <a:rPr lang="ru-RU" sz="2700" dirty="0" smtClean="0">
                <a:latin typeface="Times New Roman"/>
                <a:ea typeface="Times New Roman"/>
              </a:rPr>
            </a:br>
            <a:r>
              <a:rPr lang="ru-RU" sz="2700" dirty="0">
                <a:latin typeface="Times New Roman"/>
                <a:ea typeface="Times New Roman"/>
              </a:rPr>
              <a:t/>
            </a:r>
            <a:br>
              <a:rPr lang="ru-RU" sz="2700" dirty="0">
                <a:latin typeface="Times New Roman"/>
                <a:ea typeface="Times New Roman"/>
              </a:rPr>
            </a:br>
            <a:r>
              <a:rPr lang="ru-RU" sz="3100" dirty="0" smtClean="0">
                <a:latin typeface="Times New Roman"/>
                <a:ea typeface="Times New Roman"/>
              </a:rPr>
              <a:t>             Учредителями </a:t>
            </a:r>
            <a:r>
              <a:rPr lang="ru-RU" sz="3100" dirty="0">
                <a:latin typeface="Times New Roman"/>
                <a:ea typeface="Times New Roman"/>
              </a:rPr>
              <a:t>фестиваля являются Администрация </a:t>
            </a:r>
            <a:r>
              <a:rPr lang="ru-RU" sz="3100" dirty="0" err="1">
                <a:latin typeface="Times New Roman"/>
                <a:ea typeface="Times New Roman"/>
              </a:rPr>
              <a:t>Кинель</a:t>
            </a:r>
            <a:r>
              <a:rPr lang="ru-RU" sz="3100" dirty="0">
                <a:latin typeface="Times New Roman"/>
                <a:ea typeface="Times New Roman"/>
              </a:rPr>
              <a:t>-Черкасского</a:t>
            </a:r>
            <a:r>
              <a:rPr lang="ru-RU" sz="3100" spc="5" dirty="0">
                <a:latin typeface="Times New Roman"/>
                <a:ea typeface="Times New Roman"/>
              </a:rPr>
              <a:t>   </a:t>
            </a:r>
            <a:r>
              <a:rPr lang="ru-RU" sz="3100" dirty="0">
                <a:latin typeface="Times New Roman"/>
                <a:ea typeface="Times New Roman"/>
              </a:rPr>
              <a:t>района,</a:t>
            </a:r>
            <a:r>
              <a:rPr lang="ru-RU" sz="3100" spc="5" dirty="0">
                <a:latin typeface="Times New Roman"/>
                <a:ea typeface="Times New Roman"/>
              </a:rPr>
              <a:t> </a:t>
            </a:r>
            <a:r>
              <a:rPr lang="ru-RU" sz="3100" dirty="0" err="1">
                <a:latin typeface="Times New Roman"/>
                <a:ea typeface="Times New Roman"/>
              </a:rPr>
              <a:t>Отрадненское</a:t>
            </a:r>
            <a:r>
              <a:rPr lang="ru-RU" sz="3100" spc="5" dirty="0">
                <a:latin typeface="Times New Roman"/>
                <a:ea typeface="Times New Roman"/>
              </a:rPr>
              <a:t> </a:t>
            </a:r>
            <a:r>
              <a:rPr lang="ru-RU" sz="3100" dirty="0">
                <a:latin typeface="Times New Roman"/>
                <a:ea typeface="Times New Roman"/>
              </a:rPr>
              <a:t>управление</a:t>
            </a:r>
            <a:r>
              <a:rPr lang="ru-RU" sz="3100" spc="5" dirty="0">
                <a:latin typeface="Times New Roman"/>
                <a:ea typeface="Times New Roman"/>
              </a:rPr>
              <a:t> </a:t>
            </a:r>
            <a:r>
              <a:rPr lang="ru-RU" sz="3100" dirty="0">
                <a:latin typeface="Times New Roman"/>
                <a:ea typeface="Times New Roman"/>
              </a:rPr>
              <a:t>министерства</a:t>
            </a:r>
            <a:r>
              <a:rPr lang="ru-RU" sz="3100" spc="5" dirty="0">
                <a:latin typeface="Times New Roman"/>
                <a:ea typeface="Times New Roman"/>
              </a:rPr>
              <a:t> </a:t>
            </a:r>
            <a:r>
              <a:rPr lang="ru-RU" sz="3100" dirty="0">
                <a:latin typeface="Times New Roman"/>
                <a:ea typeface="Times New Roman"/>
              </a:rPr>
              <a:t>образования</a:t>
            </a:r>
            <a:r>
              <a:rPr lang="ru-RU" sz="3100" spc="5" dirty="0">
                <a:latin typeface="Times New Roman"/>
                <a:ea typeface="Times New Roman"/>
              </a:rPr>
              <a:t> </a:t>
            </a:r>
            <a:r>
              <a:rPr lang="ru-RU" sz="3100" dirty="0">
                <a:latin typeface="Times New Roman"/>
                <a:ea typeface="Times New Roman"/>
              </a:rPr>
              <a:t>Самарской</a:t>
            </a:r>
            <a:r>
              <a:rPr lang="ru-RU" sz="3100" spc="5" dirty="0">
                <a:latin typeface="Times New Roman"/>
                <a:ea typeface="Times New Roman"/>
              </a:rPr>
              <a:t> </a:t>
            </a:r>
            <a:r>
              <a:rPr lang="ru-RU" sz="3100" dirty="0">
                <a:latin typeface="Times New Roman"/>
                <a:ea typeface="Times New Roman"/>
              </a:rPr>
              <a:t>области,</a:t>
            </a:r>
            <a:r>
              <a:rPr lang="ru-RU" sz="3100" spc="5" dirty="0">
                <a:latin typeface="Times New Roman"/>
                <a:ea typeface="Times New Roman"/>
              </a:rPr>
              <a:t> </a:t>
            </a:r>
            <a:r>
              <a:rPr lang="ru-RU" sz="3100" dirty="0" err="1">
                <a:latin typeface="Times New Roman"/>
                <a:ea typeface="Times New Roman"/>
              </a:rPr>
              <a:t>Отрадненская</a:t>
            </a:r>
            <a:r>
              <a:rPr lang="ru-RU" sz="3100" spc="5" dirty="0">
                <a:latin typeface="Times New Roman"/>
                <a:ea typeface="Times New Roman"/>
              </a:rPr>
              <a:t> </a:t>
            </a:r>
            <a:r>
              <a:rPr lang="ru-RU" sz="3100" dirty="0">
                <a:latin typeface="Times New Roman"/>
                <a:ea typeface="Times New Roman"/>
              </a:rPr>
              <a:t>и</a:t>
            </a:r>
            <a:r>
              <a:rPr lang="ru-RU" sz="3100" spc="5" dirty="0">
                <a:latin typeface="Times New Roman"/>
                <a:ea typeface="Times New Roman"/>
              </a:rPr>
              <a:t> </a:t>
            </a:r>
            <a:r>
              <a:rPr lang="ru-RU" sz="3100" dirty="0" err="1">
                <a:latin typeface="Times New Roman"/>
                <a:ea typeface="Times New Roman"/>
              </a:rPr>
              <a:t>Похвистневская</a:t>
            </a:r>
            <a:r>
              <a:rPr lang="ru-RU" sz="3100" spc="5" dirty="0">
                <a:latin typeface="Times New Roman"/>
                <a:ea typeface="Times New Roman"/>
              </a:rPr>
              <a:t> </a:t>
            </a:r>
            <a:r>
              <a:rPr lang="ru-RU" sz="3100" dirty="0">
                <a:latin typeface="Times New Roman"/>
                <a:ea typeface="Times New Roman"/>
              </a:rPr>
              <a:t>Епархия</a:t>
            </a:r>
            <a:r>
              <a:rPr lang="ru-RU" sz="3100" spc="5" dirty="0">
                <a:latin typeface="Times New Roman"/>
                <a:ea typeface="Times New Roman"/>
              </a:rPr>
              <a:t> </a:t>
            </a:r>
            <a:r>
              <a:rPr lang="ru-RU" sz="3100" dirty="0">
                <a:latin typeface="Times New Roman"/>
                <a:ea typeface="Times New Roman"/>
              </a:rPr>
              <a:t>Русской</a:t>
            </a:r>
            <a:r>
              <a:rPr lang="ru-RU" sz="3100" spc="5" dirty="0">
                <a:latin typeface="Times New Roman"/>
                <a:ea typeface="Times New Roman"/>
              </a:rPr>
              <a:t> </a:t>
            </a:r>
            <a:r>
              <a:rPr lang="ru-RU" sz="3100" dirty="0">
                <a:latin typeface="Times New Roman"/>
                <a:ea typeface="Times New Roman"/>
              </a:rPr>
              <a:t>Православной</a:t>
            </a:r>
            <a:r>
              <a:rPr lang="ru-RU" sz="3100" spc="-5" dirty="0">
                <a:latin typeface="Times New Roman"/>
                <a:ea typeface="Times New Roman"/>
              </a:rPr>
              <a:t> </a:t>
            </a:r>
            <a:r>
              <a:rPr lang="ru-RU" sz="3100" dirty="0">
                <a:latin typeface="Times New Roman"/>
                <a:ea typeface="Times New Roman"/>
              </a:rPr>
              <a:t>Церкви, ООО</a:t>
            </a:r>
            <a:r>
              <a:rPr lang="ru-RU" sz="3100" spc="-5" dirty="0">
                <a:latin typeface="Times New Roman"/>
                <a:ea typeface="Times New Roman"/>
              </a:rPr>
              <a:t> </a:t>
            </a:r>
            <a:r>
              <a:rPr lang="ru-RU" sz="3100" dirty="0">
                <a:latin typeface="Times New Roman"/>
                <a:ea typeface="Times New Roman"/>
              </a:rPr>
              <a:t>фирма «Гранит</a:t>
            </a:r>
            <a:r>
              <a:rPr lang="ru-RU" sz="3100" dirty="0" smtClean="0">
                <a:latin typeface="Times New Roman"/>
                <a:ea typeface="Times New Roman"/>
              </a:rPr>
              <a:t>».  </a:t>
            </a:r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val="1213842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2088232"/>
          </a:xfrm>
        </p:spPr>
        <p:txBody>
          <a:bodyPr>
            <a:normAutofit fontScale="90000"/>
          </a:bodyPr>
          <a:lstStyle/>
          <a:p>
            <a:pPr marL="518160" marR="179705" indent="360680" algn="just">
              <a:lnSpc>
                <a:spcPct val="115000"/>
              </a:lnSpc>
              <a:spcAft>
                <a:spcPts val="0"/>
              </a:spcAft>
            </a:pPr>
            <a:r>
              <a:rPr lang="ru-RU" sz="4400" dirty="0" smtClean="0">
                <a:latin typeface="Times New Roman"/>
                <a:ea typeface="Times New Roman"/>
              </a:rPr>
              <a:t/>
            </a:r>
            <a:br>
              <a:rPr lang="ru-RU" sz="4400" dirty="0" smtClean="0">
                <a:latin typeface="Times New Roman"/>
                <a:ea typeface="Times New Roman"/>
              </a:rPr>
            </a:br>
            <a:r>
              <a:rPr lang="ru-RU" sz="4400" dirty="0" smtClean="0">
                <a:latin typeface="Times New Roman"/>
                <a:ea typeface="Times New Roman"/>
              </a:rPr>
              <a:t>На </a:t>
            </a:r>
            <a:r>
              <a:rPr lang="ru-RU" sz="4400" dirty="0">
                <a:latin typeface="Times New Roman"/>
                <a:ea typeface="Times New Roman"/>
              </a:rPr>
              <a:t>фестиваль поступило 99 работ из г. Отрадный, </a:t>
            </a:r>
            <a:r>
              <a:rPr lang="ru-RU" sz="4400" dirty="0" err="1">
                <a:latin typeface="Times New Roman"/>
                <a:ea typeface="Times New Roman"/>
              </a:rPr>
              <a:t>Кинель</a:t>
            </a:r>
            <a:r>
              <a:rPr lang="ru-RU" sz="4400" dirty="0">
                <a:latin typeface="Times New Roman"/>
                <a:ea typeface="Times New Roman"/>
              </a:rPr>
              <a:t>-Черкасского и</a:t>
            </a:r>
            <a:r>
              <a:rPr lang="ru-RU" sz="4400" spc="-335" dirty="0">
                <a:latin typeface="Times New Roman"/>
                <a:ea typeface="Times New Roman"/>
              </a:rPr>
              <a:t> </a:t>
            </a:r>
            <a:r>
              <a:rPr lang="ru-RU" sz="4400" dirty="0" err="1">
                <a:latin typeface="Times New Roman"/>
                <a:ea typeface="Times New Roman"/>
              </a:rPr>
              <a:t>Богатовского</a:t>
            </a:r>
            <a:r>
              <a:rPr lang="ru-RU" sz="4400" dirty="0">
                <a:latin typeface="Times New Roman"/>
                <a:ea typeface="Times New Roman"/>
              </a:rPr>
              <a:t> районов</a:t>
            </a:r>
            <a:r>
              <a:rPr lang="ru-RU" sz="4400" dirty="0" smtClean="0">
                <a:latin typeface="Times New Roman"/>
                <a:ea typeface="Times New Roman"/>
              </a:rPr>
              <a:t>.</a:t>
            </a:r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250929900"/>
              </p:ext>
            </p:extLst>
          </p:nvPr>
        </p:nvGraphicFramePr>
        <p:xfrm>
          <a:off x="179512" y="2492896"/>
          <a:ext cx="871296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1057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54137809"/>
              </p:ext>
            </p:extLst>
          </p:nvPr>
        </p:nvGraphicFramePr>
        <p:xfrm>
          <a:off x="0" y="116632"/>
          <a:ext cx="9612560" cy="7578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91520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548680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Кинель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-Черкасский район 69 работ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5459655"/>
              </p:ext>
            </p:extLst>
          </p:nvPr>
        </p:nvGraphicFramePr>
        <p:xfrm>
          <a:off x="7162" y="476672"/>
          <a:ext cx="9136837" cy="626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3040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Богатовский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 15 работ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143472590"/>
              </p:ext>
            </p:extLst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4623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48890403"/>
              </p:ext>
            </p:extLst>
          </p:nvPr>
        </p:nvGraphicFramePr>
        <p:xfrm>
          <a:off x="107504" y="1412776"/>
          <a:ext cx="8928991" cy="124943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978569"/>
                <a:gridCol w="3092742"/>
                <a:gridCol w="2857680"/>
              </a:tblGrid>
              <a:tr h="288032">
                <a:tc>
                  <a:txBody>
                    <a:bodyPr/>
                    <a:lstStyle/>
                    <a:p>
                      <a:pPr marL="6985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883920" marR="699135" algn="just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Номинация</a:t>
                      </a:r>
                      <a:r>
                        <a:rPr lang="ru-RU" sz="2000" b="1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«Рисунок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9802">
                <a:tc>
                  <a:txBody>
                    <a:bodyPr/>
                    <a:lstStyle/>
                    <a:p>
                      <a:pPr marL="249555"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Возрастная</a:t>
                      </a:r>
                      <a:r>
                        <a:rPr lang="ru-RU" sz="180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категория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909320"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9-13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0595" marR="763905"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14-17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94">
                <a:tc>
                  <a:txBody>
                    <a:bodyPr/>
                    <a:lstStyle/>
                    <a:p>
                      <a:pPr marL="249555"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r>
                        <a:rPr lang="ru-RU" sz="1800" spc="-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участников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981075" algn="ctr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0595" marR="763905" algn="ctr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02">
                <a:tc gridSpan="3">
                  <a:txBody>
                    <a:bodyPr/>
                    <a:lstStyle/>
                    <a:p>
                      <a:pPr marL="249555" algn="just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Итого:</a:t>
                      </a:r>
                      <a:r>
                        <a:rPr lang="ru-RU" sz="180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r>
                        <a:rPr lang="ru-RU" sz="180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участников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155171"/>
              </p:ext>
            </p:extLst>
          </p:nvPr>
        </p:nvGraphicFramePr>
        <p:xfrm>
          <a:off x="179512" y="3068960"/>
          <a:ext cx="8784976" cy="145127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926126"/>
                <a:gridCol w="3053959"/>
                <a:gridCol w="2804891"/>
              </a:tblGrid>
              <a:tr h="385573">
                <a:tc gridSpan="3">
                  <a:txBody>
                    <a:bodyPr/>
                    <a:lstStyle/>
                    <a:p>
                      <a:pPr marL="6985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69850" marR="82550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Номинация «Художественное</a:t>
                      </a:r>
                      <a:r>
                        <a:rPr lang="ru-RU" sz="2000" b="1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чтение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69850" marR="825500" algn="just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655">
                <a:tc>
                  <a:txBody>
                    <a:bodyPr/>
                    <a:lstStyle/>
                    <a:p>
                      <a:pPr marL="249555"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Возрастная</a:t>
                      </a:r>
                      <a:r>
                        <a:rPr lang="ru-RU" sz="180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категория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915035" algn="ctr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9-13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0595" marR="762000" algn="ctr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14-17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360">
                <a:tc>
                  <a:txBody>
                    <a:bodyPr/>
                    <a:lstStyle/>
                    <a:p>
                      <a:pPr marL="249555"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r>
                        <a:rPr lang="ru-RU" sz="1800" spc="-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участников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986790"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9865"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573">
                <a:tc gridSpan="3">
                  <a:txBody>
                    <a:bodyPr/>
                    <a:lstStyle/>
                    <a:p>
                      <a:pPr marL="249555" algn="just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Итого:</a:t>
                      </a:r>
                      <a:r>
                        <a:rPr lang="ru-RU" sz="1800" spc="-2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r>
                        <a:rPr lang="ru-RU" sz="180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участников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305770"/>
              </p:ext>
            </p:extLst>
          </p:nvPr>
        </p:nvGraphicFramePr>
        <p:xfrm>
          <a:off x="229882" y="4941168"/>
          <a:ext cx="8734605" cy="161637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913725"/>
                <a:gridCol w="3025412"/>
                <a:gridCol w="2795468"/>
              </a:tblGrid>
              <a:tr h="385573">
                <a:tc gridSpan="3">
                  <a:txBody>
                    <a:bodyPr/>
                    <a:lstStyle/>
                    <a:p>
                      <a:pPr marL="6985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69850" marR="69913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</a:t>
                      </a: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Номинация</a:t>
                      </a:r>
                      <a:r>
                        <a:rPr lang="ru-RU" sz="2000" b="1" spc="-5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«Исследовательские</a:t>
                      </a:r>
                      <a:r>
                        <a:rPr lang="ru-RU" sz="2000" b="1" spc="-1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работы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</a:p>
                    <a:p>
                      <a:pPr marL="69850" marR="69913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69850" marR="699135" algn="just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360">
                <a:tc>
                  <a:txBody>
                    <a:bodyPr/>
                    <a:lstStyle/>
                    <a:p>
                      <a:pPr marL="249555"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Возрастная</a:t>
                      </a:r>
                      <a:r>
                        <a:rPr lang="ru-RU" sz="180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категория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2675" marR="897890" algn="ctr">
                        <a:lnSpc>
                          <a:spcPts val="151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9-13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0595" marR="763905" algn="ctr">
                        <a:lnSpc>
                          <a:spcPts val="151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14-17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360">
                <a:tc>
                  <a:txBody>
                    <a:bodyPr/>
                    <a:lstStyle/>
                    <a:p>
                      <a:pPr marL="249555"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r>
                        <a:rPr lang="ru-RU" sz="1800" spc="-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участников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5420"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7325"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868">
                <a:tc gridSpan="3">
                  <a:txBody>
                    <a:bodyPr/>
                    <a:lstStyle/>
                    <a:p>
                      <a:pPr marL="249555" algn="just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Итого:</a:t>
                      </a:r>
                      <a:r>
                        <a:rPr lang="ru-RU" sz="1800" spc="-2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r>
                        <a:rPr lang="ru-RU" sz="180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участников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-468560" y="255437"/>
            <a:ext cx="9612560" cy="755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58358" tIns="45720" rIns="820479" bIns="158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Количество участников по номинациям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201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403648" y="5301208"/>
            <a:ext cx="6400800" cy="1032520"/>
          </a:xfrm>
        </p:spPr>
        <p:txBody>
          <a:bodyPr/>
          <a:lstStyle/>
          <a:p>
            <a:pPr marL="518160" lvl="0">
              <a:buClr>
                <a:srgbClr val="D16349"/>
              </a:buClr>
            </a:pPr>
            <a:r>
              <a:rPr lang="ru-RU" sz="1500" dirty="0">
                <a:solidFill>
                  <a:schemeClr val="tx1"/>
                </a:solidFill>
                <a:latin typeface="Times New Roman"/>
                <a:ea typeface="Times New Roman"/>
              </a:rPr>
              <a:t>Руководитель ТУМО ОРКСЭ </a:t>
            </a:r>
            <a:r>
              <a:rPr lang="ru-RU" sz="1500" dirty="0" err="1">
                <a:solidFill>
                  <a:schemeClr val="tx1"/>
                </a:solidFill>
                <a:latin typeface="Times New Roman"/>
                <a:ea typeface="Times New Roman"/>
              </a:rPr>
              <a:t>Прокаева</a:t>
            </a:r>
            <a:r>
              <a:rPr lang="ru-RU" sz="1500" dirty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1500" dirty="0" smtClean="0">
                <a:solidFill>
                  <a:schemeClr val="tx1"/>
                </a:solidFill>
                <a:latin typeface="Times New Roman"/>
                <a:ea typeface="Times New Roman"/>
              </a:rPr>
              <a:t>О.А.</a:t>
            </a:r>
          </a:p>
          <a:p>
            <a:pPr marL="518160" lvl="0">
              <a:buClr>
                <a:srgbClr val="D16349"/>
              </a:buClr>
            </a:pPr>
            <a:endParaRPr lang="ru-RU" sz="1500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518160" lvl="0">
              <a:buClr>
                <a:srgbClr val="D16349"/>
              </a:buClr>
            </a:pPr>
            <a:r>
              <a:rPr lang="en-US" sz="1500" dirty="0" smtClean="0">
                <a:solidFill>
                  <a:schemeClr val="tx1"/>
                </a:solidFill>
                <a:latin typeface="Times New Roman"/>
                <a:ea typeface="Times New Roman"/>
              </a:rPr>
              <a:t>prokaeva.olga2015@yandex.ru</a:t>
            </a:r>
            <a:endParaRPr lang="ru-RU" sz="1500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518160" lvl="0">
              <a:buClr>
                <a:srgbClr val="D16349"/>
              </a:buClr>
            </a:pPr>
            <a:endParaRPr lang="ru-RU" sz="1500" dirty="0">
              <a:solidFill>
                <a:srgbClr val="646B86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Спасибо за внимание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20997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105</TotalTime>
  <Words>91</Words>
  <Application>Microsoft Office PowerPoint</Application>
  <PresentationFormat>Экран (4:3)</PresentationFormat>
  <Paragraphs>48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Официальная</vt:lpstr>
      <vt:lpstr>МИНИСТЕРСТВО  ОБРАЗОВАНИЯ  САМАРСКОЙ ОБЛАСТИ  ОТРАДНЕНСКОЕ УПРАВЛЕНИЕ</vt:lpstr>
      <vt:lpstr>                     Учредителями фестиваля являются Администрация Кинель-Черкасского   района, Отрадненское управление министерства образования Самарской области, Отрадненская и Похвистневская Епархия Русской Православной Церкви, ООО фирма «Гранит».  </vt:lpstr>
      <vt:lpstr> На фестиваль поступило 99 работ из г. Отрадный, Кинель-Черкасского и Богатовского районов.</vt:lpstr>
      <vt:lpstr>Презентация PowerPoint</vt:lpstr>
      <vt:lpstr>Кинель-Черкасский район 69 работ</vt:lpstr>
      <vt:lpstr>Богатовский район 15 работ</vt:lpstr>
      <vt:lpstr>Презентация PowerPoint</vt:lpstr>
      <vt:lpstr>Спасибо за внимание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 ОБРАЗОВАНИЯ  САМАРСКОЙ ОБЛАСТИ  ОТРАДНЕНСКОЕ УПРАВЛЕНИЕ</dc:title>
  <dc:creator>русский язык</dc:creator>
  <cp:lastModifiedBy>русский язык</cp:lastModifiedBy>
  <cp:revision>8</cp:revision>
  <dcterms:created xsi:type="dcterms:W3CDTF">2024-10-28T13:36:31Z</dcterms:created>
  <dcterms:modified xsi:type="dcterms:W3CDTF">2024-10-28T15:33:32Z</dcterms:modified>
</cp:coreProperties>
</file>