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71" r:id="rId4"/>
    <p:sldId id="275" r:id="rId5"/>
    <p:sldId id="274" r:id="rId6"/>
    <p:sldId id="297" r:id="rId7"/>
    <p:sldId id="273" r:id="rId8"/>
    <p:sldId id="276" r:id="rId9"/>
    <p:sldId id="272" r:id="rId10"/>
    <p:sldId id="278" r:id="rId11"/>
    <p:sldId id="279" r:id="rId12"/>
    <p:sldId id="281" r:id="rId13"/>
    <p:sldId id="283" r:id="rId14"/>
    <p:sldId id="284" r:id="rId15"/>
    <p:sldId id="292" r:id="rId16"/>
    <p:sldId id="291" r:id="rId17"/>
    <p:sldId id="282" r:id="rId18"/>
    <p:sldId id="285" r:id="rId19"/>
    <p:sldId id="287" r:id="rId20"/>
    <p:sldId id="289" r:id="rId21"/>
    <p:sldId id="290" r:id="rId22"/>
    <p:sldId id="288" r:id="rId23"/>
    <p:sldId id="296" r:id="rId24"/>
    <p:sldId id="286" r:id="rId25"/>
    <p:sldId id="293" r:id="rId26"/>
    <p:sldId id="295" r:id="rId2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700AF-50F5-454B-B164-C81E048F1C98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71028-4AC3-42FE-A6F9-741EA7C6C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chemeClr val="tx2"/>
                </a:solidFill>
              </a:rPr>
              <a:t>«Формирование читательской грамотности: какие элементы используются на уроках русского языка и литературы»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7200" y="304800"/>
            <a:ext cx="807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ТУМО учителей русского языка и литературы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Отрадненского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образовательного округа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86200" y="4419600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Неняйкина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Н.В., учитель </a:t>
            </a: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русского языка и литературы </a:t>
            </a: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Ново – Ключевского филиала </a:t>
            </a: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ГБОУ СОШ №2 «ОЦ» с.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Кинель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Черкассы</a:t>
            </a:r>
          </a:p>
          <a:p>
            <a:pPr algn="r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Email: neniaikina@mail.ru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r"/>
            <a:r>
              <a:rPr lang="ru-RU" dirty="0" smtClean="0"/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91000" y="6172200"/>
            <a:ext cx="23850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Отрадный  29.10.2024г.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j035449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953000"/>
            <a:ext cx="2133600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533400" y="685800"/>
            <a:ext cx="80772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dirty="0" smtClean="0">
              <a:solidFill>
                <a:srgbClr val="FF000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</a:rPr>
              <a:t>Чтение: </a:t>
            </a:r>
            <a:r>
              <a:rPr lang="ru-RU" sz="3200" dirty="0" smtClean="0">
                <a:solidFill>
                  <a:srgbClr val="FF0000"/>
                </a:solidFill>
              </a:rPr>
              <a:t>что происходит сегодня?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один из главных способов социализации человека, его развития, воспитания и образования;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FF0000"/>
                </a:solidFill>
              </a:rPr>
              <a:t>Фактор №1</a:t>
            </a:r>
            <a:r>
              <a:rPr lang="ru-RU" sz="3200" dirty="0" smtClean="0"/>
              <a:t>, который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влияет на успеваемость ученика.</a:t>
            </a:r>
          </a:p>
          <a:p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</a:rPr>
              <a:t>НО! 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-</a:t>
            </a:r>
            <a:r>
              <a:rPr lang="ru-RU" sz="3600" dirty="0" smtClean="0"/>
              <a:t>снижается интерес к чтению;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rgbClr val="FF0000"/>
                </a:solidFill>
              </a:rPr>
              <a:t>-</a:t>
            </a:r>
            <a:r>
              <a:rPr lang="ru-RU" sz="3600" dirty="0" smtClean="0"/>
              <a:t>наблюдается снижение уровня читательской грамотности;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rgbClr val="FF0000"/>
                </a:solidFill>
              </a:rPr>
              <a:t>-</a:t>
            </a:r>
            <a:r>
              <a:rPr lang="ru-RU" sz="3600" dirty="0" smtClean="0"/>
              <a:t>снижается умение работы с </a:t>
            </a:r>
            <a:br>
              <a:rPr lang="ru-RU" sz="3600" dirty="0" smtClean="0"/>
            </a:br>
            <a:r>
              <a:rPr lang="ru-RU" sz="3600" dirty="0" smtClean="0"/>
              <a:t>научным и художественным  текстом.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FF0000"/>
                </a:solidFill>
              </a:rPr>
              <a:t>Что мы имеем?</a:t>
            </a:r>
            <a:r>
              <a:rPr lang="ru-RU" sz="3600" b="1" dirty="0" smtClean="0">
                <a:solidFill>
                  <a:srgbClr val="FF0000"/>
                </a:solidFill>
              </a:rPr>
              <a:t/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-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/>
              <a:t>Чтение «из-под палки» - 20%;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-</a:t>
            </a:r>
            <a:r>
              <a:rPr lang="ru-RU" sz="3600" dirty="0" smtClean="0"/>
              <a:t> Только выполнение домашнего задания - 50%;</a:t>
            </a:r>
            <a:br>
              <a:rPr lang="ru-RU" sz="3600" dirty="0" smtClean="0"/>
            </a:br>
            <a:r>
              <a:rPr lang="ru-RU" sz="3600" dirty="0" smtClean="0">
                <a:solidFill>
                  <a:srgbClr val="FF0000"/>
                </a:solidFill>
              </a:rPr>
              <a:t>-</a:t>
            </a:r>
            <a:r>
              <a:rPr lang="ru-RU" sz="3600" dirty="0" smtClean="0"/>
              <a:t> Случайный процесс, время от времени имеющий место - 15%;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-</a:t>
            </a:r>
            <a:r>
              <a:rPr lang="ru-RU" sz="3600" dirty="0" smtClean="0"/>
              <a:t> И только 15% родителей ответили, что для их детей сегодня чтение</a:t>
            </a:r>
            <a:br>
              <a:rPr lang="ru-RU" sz="3600" dirty="0" smtClean="0"/>
            </a:br>
            <a:r>
              <a:rPr lang="ru-RU" sz="3600" dirty="0" smtClean="0"/>
              <a:t> является удовольствием.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1" y="4669657"/>
            <a:ext cx="2819400" cy="218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29-10-2024_07-27-15\1730176036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04800"/>
            <a:ext cx="4648200" cy="6197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81000" y="1371600"/>
            <a:ext cx="31408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Поток информации огромен!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</a:t>
            </a:r>
            <a:r>
              <a:rPr lang="ru-RU" sz="3600" dirty="0" smtClean="0">
                <a:solidFill>
                  <a:srgbClr val="FF0000"/>
                </a:solidFill>
              </a:rPr>
              <a:t>Чтение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в современном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информационном </a:t>
            </a:r>
            <a:r>
              <a:rPr lang="ru-RU" sz="3600" dirty="0" smtClean="0">
                <a:solidFill>
                  <a:srgbClr val="FF0000"/>
                </a:solidFill>
              </a:rPr>
              <a:t>обществе</a:t>
            </a:r>
            <a:r>
              <a:rPr lang="ru-RU" sz="3600" dirty="0" smtClean="0"/>
              <a:t> </a:t>
            </a:r>
            <a:br>
              <a:rPr lang="ru-RU" sz="3600" dirty="0" smtClean="0"/>
            </a:br>
            <a:r>
              <a:rPr lang="ru-RU" sz="3600" dirty="0" smtClean="0"/>
              <a:t>носит </a:t>
            </a:r>
            <a:r>
              <a:rPr lang="ru-RU" sz="3600" b="1" dirty="0" smtClean="0">
                <a:solidFill>
                  <a:srgbClr val="FF0000"/>
                </a:solidFill>
              </a:rPr>
              <a:t>«</a:t>
            </a:r>
            <a:r>
              <a:rPr lang="ru-RU" sz="3600" b="1" dirty="0" err="1" smtClean="0">
                <a:solidFill>
                  <a:srgbClr val="FF0000"/>
                </a:solidFill>
              </a:rPr>
              <a:t>метапредметный</a:t>
            </a:r>
            <a:r>
              <a:rPr lang="ru-RU" sz="3600" b="1" dirty="0" smtClean="0">
                <a:solidFill>
                  <a:srgbClr val="FF0000"/>
                </a:solidFill>
              </a:rPr>
              <a:t>» </a:t>
            </a:r>
            <a:r>
              <a:rPr lang="ru-RU" sz="3600" dirty="0" smtClean="0"/>
              <a:t>или </a:t>
            </a:r>
            <a:r>
              <a:rPr lang="ru-RU" sz="3600" dirty="0" smtClean="0">
                <a:solidFill>
                  <a:srgbClr val="FF0000"/>
                </a:solidFill>
              </a:rPr>
              <a:t>«</a:t>
            </a:r>
            <a:r>
              <a:rPr lang="ru-RU" sz="3600" dirty="0" err="1" smtClean="0">
                <a:solidFill>
                  <a:srgbClr val="FF0000"/>
                </a:solidFill>
              </a:rPr>
              <a:t>надпредметный</a:t>
            </a:r>
            <a:r>
              <a:rPr lang="ru-RU" sz="3600" dirty="0" smtClean="0">
                <a:solidFill>
                  <a:srgbClr val="FF0000"/>
                </a:solidFill>
              </a:rPr>
              <a:t>»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характер, и умение читать относится к универсальным учебным действиям.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b="1" dirty="0" smtClean="0">
                <a:solidFill>
                  <a:srgbClr val="FF0000"/>
                </a:solidFill>
              </a:rPr>
              <a:t>Без чтения нет учения!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28600"/>
            <a:ext cx="5826014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Читательская грамотность ―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3600" dirty="0" smtClean="0"/>
              <a:t>способность человека:</a:t>
            </a:r>
            <a:br>
              <a:rPr lang="ru-RU" sz="3600" dirty="0" smtClean="0"/>
            </a:br>
            <a:r>
              <a:rPr lang="ru-RU" sz="3600" dirty="0" smtClean="0"/>
              <a:t>-понимать и использовать письменные тексты,</a:t>
            </a:r>
            <a:br>
              <a:rPr lang="ru-RU" sz="3600" dirty="0" smtClean="0"/>
            </a:br>
            <a:r>
              <a:rPr lang="ru-RU" sz="3600" dirty="0" smtClean="0"/>
              <a:t>-размышлять над содержанием,</a:t>
            </a:r>
            <a:br>
              <a:rPr lang="ru-RU" sz="3600" dirty="0" smtClean="0"/>
            </a:br>
            <a:r>
              <a:rPr lang="ru-RU" sz="3600" dirty="0" smtClean="0"/>
              <a:t> -оценивать прочитанное, </a:t>
            </a:r>
            <a:br>
              <a:rPr lang="ru-RU" sz="3600" dirty="0" smtClean="0"/>
            </a:br>
            <a:r>
              <a:rPr lang="ru-RU" sz="3600" dirty="0" smtClean="0"/>
              <a:t>-заниматься чтением для расширения свои знаний и возможностей,</a:t>
            </a:r>
            <a:br>
              <a:rPr lang="ru-RU" sz="3600" dirty="0" smtClean="0"/>
            </a:br>
            <a:r>
              <a:rPr lang="ru-RU" sz="3600" dirty="0" smtClean="0"/>
              <a:t>-участвовать в социальной жизни.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Методы и приёмы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формирования читательской</a:t>
            </a:r>
            <a:br>
              <a:rPr lang="ru-RU" sz="3600" dirty="0" smtClean="0"/>
            </a:br>
            <a:r>
              <a:rPr lang="ru-RU" sz="3600" dirty="0" smtClean="0"/>
              <a:t>грамотности обучающихся, используемые на уроках русского языка и литературы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q"/>
            </a:pPr>
            <a:r>
              <a:rPr lang="ru-RU" sz="4000" dirty="0" smtClean="0">
                <a:solidFill>
                  <a:srgbClr val="FF0000"/>
                </a:solidFill>
              </a:rPr>
              <a:t>Создание вторичных текстов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/>
              <a:t>например, повторении темы «Лексика» в 6 классе: текст правила учащиеся читают по абзацам, упрощается текст, формулируется и записывается мысль, приводятся примеры.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Получается </a:t>
            </a:r>
            <a:r>
              <a:rPr lang="ru-RU" sz="3200" dirty="0" smtClean="0">
                <a:solidFill>
                  <a:srgbClr val="FF0000"/>
                </a:solidFill>
              </a:rPr>
              <a:t>вторичный маркированный текст: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- Лексика –это все слова языка;</a:t>
            </a:r>
            <a:br>
              <a:rPr lang="ru-RU" sz="3200" dirty="0" smtClean="0"/>
            </a:br>
            <a:r>
              <a:rPr lang="ru-RU" sz="3200" dirty="0" smtClean="0"/>
              <a:t>-лексическое значение –это то, что слово обозначает;</a:t>
            </a:r>
            <a:br>
              <a:rPr lang="ru-RU" sz="3200" dirty="0" smtClean="0"/>
            </a:br>
            <a:r>
              <a:rPr lang="ru-RU" sz="3200" dirty="0" smtClean="0"/>
              <a:t>-однозначные-1 , многозначные 2 и </a:t>
            </a:r>
            <a:r>
              <a:rPr lang="en-US" sz="3200" dirty="0" smtClean="0"/>
              <a:t>&gt;</a:t>
            </a:r>
            <a:r>
              <a:rPr lang="ru-RU" sz="3200" dirty="0" smtClean="0"/>
              <a:t> значений;</a:t>
            </a:r>
            <a:br>
              <a:rPr lang="ru-RU" sz="3200" dirty="0" smtClean="0"/>
            </a:br>
            <a:r>
              <a:rPr lang="ru-RU" sz="3200" dirty="0" smtClean="0"/>
              <a:t>-омонимы </a:t>
            </a:r>
            <a:r>
              <a:rPr lang="ru-RU" sz="3200" dirty="0" err="1" smtClean="0"/>
              <a:t>=звучат</a:t>
            </a:r>
            <a:r>
              <a:rPr lang="ru-RU" sz="3200" dirty="0" smtClean="0"/>
              <a:t> и пишутся, но /= по </a:t>
            </a:r>
            <a:r>
              <a:rPr lang="ru-RU" sz="3200" dirty="0" err="1" smtClean="0"/>
              <a:t>зн</a:t>
            </a:r>
            <a:r>
              <a:rPr lang="ru-RU" sz="3200" dirty="0" smtClean="0"/>
              <a:t>.;</a:t>
            </a:r>
            <a:br>
              <a:rPr lang="ru-RU" sz="3200" dirty="0" smtClean="0"/>
            </a:br>
            <a:r>
              <a:rPr lang="ru-RU" sz="3200" dirty="0" smtClean="0"/>
              <a:t>-синонимы = по </a:t>
            </a:r>
            <a:r>
              <a:rPr lang="ru-RU" sz="3200" dirty="0" err="1" smtClean="0"/>
              <a:t>зн</a:t>
            </a:r>
            <a:r>
              <a:rPr lang="ru-RU" sz="3200" dirty="0" smtClean="0"/>
              <a:t>.;</a:t>
            </a:r>
            <a:br>
              <a:rPr lang="ru-RU" sz="3200" dirty="0" smtClean="0"/>
            </a:br>
            <a:r>
              <a:rPr lang="ru-RU" sz="3200" dirty="0" smtClean="0"/>
              <a:t>-антонимы противоположны по </a:t>
            </a:r>
            <a:r>
              <a:rPr lang="ru-RU" sz="3200" dirty="0" err="1" smtClean="0"/>
              <a:t>зн</a:t>
            </a:r>
            <a:r>
              <a:rPr lang="ru-RU" sz="3200" dirty="0" smtClean="0"/>
              <a:t>.;</a:t>
            </a:r>
            <a:br>
              <a:rPr lang="ru-RU" sz="3200" dirty="0" smtClean="0"/>
            </a:br>
            <a:r>
              <a:rPr lang="ru-RU" sz="3200" dirty="0" smtClean="0"/>
              <a:t>-паронимы – однокоренные слова, разные </a:t>
            </a:r>
            <a:r>
              <a:rPr lang="ru-RU" sz="3200" dirty="0" err="1" smtClean="0"/>
              <a:t>зн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 smtClean="0"/>
              <a:t>И самостоятельно  или совместно приводятся примеры.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q"/>
            </a:pPr>
            <a:r>
              <a:rPr lang="ru-RU" sz="4000" dirty="0" smtClean="0">
                <a:solidFill>
                  <a:srgbClr val="FF0000"/>
                </a:solidFill>
              </a:rPr>
              <a:t>Построение смысловых опор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i="1" dirty="0" smtClean="0"/>
              <a:t>(планы, таблицы, схемы, опорные конспекты и т.д.)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Мне нравится работать с опорными конспектами по типу </a:t>
            </a:r>
            <a:r>
              <a:rPr lang="ru-RU" sz="4000" dirty="0" err="1" smtClean="0"/>
              <a:t>Меженко</a:t>
            </a:r>
            <a:r>
              <a:rPr lang="ru-RU" sz="4000" dirty="0" smtClean="0"/>
              <a:t>, Шаталова: мало текста – максимум информации +</a:t>
            </a:r>
            <a:br>
              <a:rPr lang="ru-RU" sz="4000" dirty="0" smtClean="0"/>
            </a:br>
            <a:r>
              <a:rPr lang="ru-RU" sz="4000" dirty="0" smtClean="0">
                <a:solidFill>
                  <a:srgbClr val="FF0000"/>
                </a:solidFill>
              </a:rPr>
              <a:t>Конструирование собственного высказывания </a:t>
            </a:r>
            <a:r>
              <a:rPr lang="ru-RU" sz="4000" dirty="0" smtClean="0"/>
              <a:t>на основе ОК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133600" y="2133600"/>
            <a:ext cx="4343400" cy="2362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ЛЕКСИКА</a:t>
            </a:r>
            <a:endParaRPr lang="ru-RU" sz="3200" dirty="0"/>
          </a:p>
        </p:txBody>
      </p:sp>
      <p:sp>
        <p:nvSpPr>
          <p:cNvPr id="6" name="Стрелка вниз 5"/>
          <p:cNvSpPr/>
          <p:nvPr/>
        </p:nvSpPr>
        <p:spPr>
          <a:xfrm rot="20219889">
            <a:off x="4800600" y="4495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7753560">
            <a:off x="6577500" y="339677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678599">
            <a:off x="2743200" y="44196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4025930">
            <a:off x="6162909" y="174801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0990462">
            <a:off x="4081082" y="108638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8364697">
            <a:off x="2088786" y="148775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4186068">
            <a:off x="1443503" y="310773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581400" y="228600"/>
            <a:ext cx="2203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Однозначные</a:t>
            </a:r>
          </a:p>
          <a:p>
            <a:r>
              <a:rPr lang="ru-RU" sz="2000" dirty="0" smtClean="0"/>
              <a:t>1 значение </a:t>
            </a:r>
            <a:r>
              <a:rPr lang="ru-RU" sz="2000" b="1" dirty="0" smtClean="0">
                <a:solidFill>
                  <a:srgbClr val="FF0000"/>
                </a:solidFill>
              </a:rPr>
              <a:t>сорока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0" y="1524000"/>
            <a:ext cx="231191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Многозначные</a:t>
            </a:r>
          </a:p>
          <a:p>
            <a:r>
              <a:rPr lang="ru-RU" sz="2000" dirty="0" smtClean="0"/>
              <a:t>2 и более значений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шляпка, кисть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2800" y="4114800"/>
            <a:ext cx="1981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Омонимы</a:t>
            </a:r>
          </a:p>
          <a:p>
            <a:r>
              <a:rPr lang="ru-RU" sz="2000" dirty="0" smtClean="0"/>
              <a:t>пишу, слышу =, </a:t>
            </a:r>
            <a:r>
              <a:rPr lang="ru-RU" sz="2000" dirty="0" err="1" smtClean="0"/>
              <a:t>знач</a:t>
            </a:r>
            <a:r>
              <a:rPr lang="ru-RU" sz="2000" dirty="0" smtClean="0"/>
              <a:t> /=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бор1-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Бор2-</a:t>
            </a:r>
          </a:p>
          <a:p>
            <a:endParaRPr lang="ru-RU" sz="2000" b="1" dirty="0" smtClean="0"/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181600" y="5486400"/>
            <a:ext cx="1388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Синонимы</a:t>
            </a:r>
          </a:p>
          <a:p>
            <a:r>
              <a:rPr lang="ru-RU" sz="2000" b="1" dirty="0" err="1" smtClean="0"/>
              <a:t>=значения</a:t>
            </a:r>
            <a:endParaRPr lang="ru-RU" sz="2000" b="1" dirty="0" smtClean="0"/>
          </a:p>
          <a:p>
            <a:r>
              <a:rPr lang="ru-RU" sz="2000" b="1" dirty="0" smtClean="0">
                <a:solidFill>
                  <a:srgbClr val="FF0000"/>
                </a:solidFill>
              </a:rPr>
              <a:t>мокрый -сырой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33600" y="5486400"/>
            <a:ext cx="16606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Антонимы</a:t>
            </a:r>
            <a:endParaRPr lang="en-US" sz="2000" b="1" dirty="0" smtClean="0"/>
          </a:p>
          <a:p>
            <a:r>
              <a:rPr lang="en-US" sz="2000" dirty="0" smtClean="0"/>
              <a:t>&gt; &lt; </a:t>
            </a:r>
            <a:r>
              <a:rPr lang="ru-RU" sz="2000" dirty="0" err="1" smtClean="0"/>
              <a:t>значен</a:t>
            </a:r>
            <a:endParaRPr lang="ru-RU" sz="2000" dirty="0" smtClean="0"/>
          </a:p>
          <a:p>
            <a:r>
              <a:rPr lang="ru-RU" sz="2000" b="1" dirty="0" smtClean="0">
                <a:solidFill>
                  <a:srgbClr val="FF0000"/>
                </a:solidFill>
              </a:rPr>
              <a:t>холод-тепло</a:t>
            </a:r>
          </a:p>
          <a:p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04800" y="4114800"/>
            <a:ext cx="15994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Паронимы</a:t>
            </a:r>
          </a:p>
          <a:p>
            <a:r>
              <a:rPr lang="ru-RU" sz="2000" dirty="0" err="1" smtClean="0"/>
              <a:t>корни=</a:t>
            </a:r>
            <a:r>
              <a:rPr lang="ru-RU" sz="2000" dirty="0" smtClean="0"/>
              <a:t>, </a:t>
            </a:r>
          </a:p>
          <a:p>
            <a:r>
              <a:rPr lang="ru-RU" sz="2000" dirty="0" err="1" smtClean="0"/>
              <a:t>знач</a:t>
            </a:r>
            <a:r>
              <a:rPr lang="ru-RU" sz="2000" dirty="0" smtClean="0"/>
              <a:t> /=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каменный -каменистый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4800" y="838200"/>
            <a:ext cx="3137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Слова с переносным </a:t>
            </a:r>
          </a:p>
          <a:p>
            <a:r>
              <a:rPr lang="ru-RU" sz="2000" b="1" dirty="0" smtClean="0"/>
              <a:t>Значением </a:t>
            </a:r>
            <a:r>
              <a:rPr lang="ru-RU" sz="2000" b="1" dirty="0" smtClean="0">
                <a:solidFill>
                  <a:srgbClr val="FF0000"/>
                </a:solidFill>
              </a:rPr>
              <a:t>костер рябины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Вот так выглядит опорный конспект по всей теме «Лексика» за 5-6 класс: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" name="Picture 2" descr="C:\Documents and Settings\user\Рабочий стол\29-10-2024_07-27-15\17301760361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8170" y="1371599"/>
            <a:ext cx="7778630" cy="5116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563880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Еще приём: </a:t>
            </a:r>
            <a:r>
              <a:rPr lang="ru-RU" sz="3200" dirty="0" smtClean="0">
                <a:solidFill>
                  <a:srgbClr val="FF0000"/>
                </a:solidFill>
              </a:rPr>
              <a:t>преобразование текста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По литературе в 6 классе при изучении биографии Пушкина учащимся раздается текст, где описывается один день из жизни лицеиста. Учащимся нужно создать свой текст, используя прочитанную информацию: 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«Режим дня лицеиста Пушкина»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/>
              <a:t>06.00 Подъём. Утренние процедуры.</a:t>
            </a:r>
            <a:br>
              <a:rPr lang="ru-RU" sz="3200" dirty="0" smtClean="0"/>
            </a:br>
            <a:r>
              <a:rPr lang="ru-RU" sz="3200" dirty="0" smtClean="0"/>
              <a:t>07.30 …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err="1" smtClean="0">
                <a:solidFill>
                  <a:srgbClr val="FF0000"/>
                </a:solidFill>
              </a:rPr>
              <a:t>Приѐм </a:t>
            </a:r>
            <a:r>
              <a:rPr lang="ru-RU" sz="3600" dirty="0" smtClean="0">
                <a:solidFill>
                  <a:srgbClr val="FF0000"/>
                </a:solidFill>
              </a:rPr>
              <a:t>«Опорный конспект» или «Конкурс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шпаргалок»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Технология приема:</a:t>
            </a:r>
            <a:br>
              <a:rPr lang="ru-RU" sz="3200" dirty="0" smtClean="0"/>
            </a:br>
            <a:r>
              <a:rPr lang="ru-RU" sz="3200" dirty="0" smtClean="0"/>
              <a:t> -Составить опорный конспект по изучаемой теме и «озвучить» его.</a:t>
            </a:r>
            <a:br>
              <a:rPr lang="ru-RU" sz="3200" dirty="0" smtClean="0"/>
            </a:br>
            <a:r>
              <a:rPr lang="ru-RU" sz="3200" dirty="0" smtClean="0"/>
              <a:t>- Принять участие в «конкурсе шпаргалок».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Приём </a:t>
            </a:r>
            <a:r>
              <a:rPr lang="ru-RU" sz="3200" dirty="0" err="1" smtClean="0">
                <a:solidFill>
                  <a:srgbClr val="FF0000"/>
                </a:solidFill>
              </a:rPr>
              <a:t>несплошного</a:t>
            </a:r>
            <a:r>
              <a:rPr lang="ru-RU" sz="3200" dirty="0" smtClean="0">
                <a:solidFill>
                  <a:srgbClr val="FF0000"/>
                </a:solidFill>
              </a:rPr>
              <a:t> текста </a:t>
            </a:r>
            <a:r>
              <a:rPr lang="ru-RU" sz="3200" i="1" dirty="0" smtClean="0"/>
              <a:t>(текст с дырками) - при изучении темы или после изучения.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 тексте пропускаются слова, учащиеся должны восстановить текст</a:t>
            </a:r>
            <a:endParaRPr lang="ru-RU" sz="32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09600" y="3276600"/>
            <a:ext cx="70866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Фрагмент текста (6 </a:t>
            </a:r>
            <a:r>
              <a:rPr lang="ru-RU" dirty="0" err="1" smtClean="0">
                <a:solidFill>
                  <a:srgbClr val="FF0000"/>
                </a:solidFill>
              </a:rPr>
              <a:t>кл</a:t>
            </a:r>
            <a:r>
              <a:rPr lang="ru-RU" dirty="0" smtClean="0">
                <a:solidFill>
                  <a:srgbClr val="FF0000"/>
                </a:solidFill>
              </a:rPr>
              <a:t>):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Текст – это …, связанных общей… . В тексте можно выделить… и разделить на…, составить… 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Прием «Феномен» </a:t>
            </a:r>
            <a:r>
              <a:rPr lang="ru-RU" sz="3200" i="1" dirty="0" smtClean="0"/>
              <a:t>(текст с «дефектом» – нужная информация выделена маркером и невольно запоминается </a:t>
            </a:r>
            <a:r>
              <a:rPr lang="ru-RU" sz="3200" i="1" dirty="0" err="1" smtClean="0"/>
              <a:t>учениками+</a:t>
            </a:r>
            <a:r>
              <a:rPr lang="ru-RU" sz="3200" i="1" dirty="0" smtClean="0"/>
              <a:t> плакат с правилом на стенде и </a:t>
            </a:r>
            <a:r>
              <a:rPr lang="ru-RU" sz="3200" i="1" dirty="0" err="1" smtClean="0"/>
              <a:t>раздатка</a:t>
            </a:r>
            <a:r>
              <a:rPr lang="ru-RU" sz="3200" i="1" dirty="0" smtClean="0"/>
              <a:t> у учащихся):</a:t>
            </a:r>
            <a:endParaRPr lang="ru-RU" sz="3200" i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4100" dirty="0" smtClean="0"/>
          </a:p>
          <a:p>
            <a:pPr>
              <a:buNone/>
            </a:pPr>
            <a:r>
              <a:rPr lang="ru-RU" sz="4100" dirty="0" smtClean="0"/>
              <a:t>Об этом озере не пишут и громко не говорят.</a:t>
            </a:r>
          </a:p>
          <a:p>
            <a:pPr>
              <a:buNone/>
            </a:pPr>
            <a:r>
              <a:rPr lang="ru-RU" sz="4100" dirty="0" err="1" smtClean="0"/>
              <a:t>Кружи</a:t>
            </a:r>
            <a:r>
              <a:rPr lang="ru-RU" sz="4100" b="1" dirty="0" err="1" smtClean="0">
                <a:solidFill>
                  <a:srgbClr val="FF0000"/>
                </a:solidFill>
              </a:rPr>
              <a:t>ШЬ</a:t>
            </a:r>
            <a:r>
              <a:rPr lang="ru-RU" sz="4100" dirty="0" smtClean="0"/>
              <a:t> по лесу молчаливому, </a:t>
            </a:r>
            <a:r>
              <a:rPr lang="ru-RU" sz="4100" dirty="0" err="1" smtClean="0"/>
              <a:t>ище</a:t>
            </a:r>
            <a:r>
              <a:rPr lang="ru-RU" sz="4100" b="1" dirty="0" err="1" smtClean="0">
                <a:solidFill>
                  <a:srgbClr val="FF0000"/>
                </a:solidFill>
              </a:rPr>
              <a:t>ШЬ</a:t>
            </a:r>
            <a:r>
              <a:rPr lang="ru-RU" sz="4100" dirty="0" smtClean="0"/>
              <a:t>, как</a:t>
            </a:r>
          </a:p>
          <a:p>
            <a:pPr>
              <a:buNone/>
            </a:pPr>
            <a:r>
              <a:rPr lang="ru-RU" sz="4100" dirty="0" smtClean="0"/>
              <a:t>просочиться к озеру – не </a:t>
            </a:r>
            <a:r>
              <a:rPr lang="ru-RU" sz="4100" dirty="0" err="1" smtClean="0"/>
              <a:t>найдѐ</a:t>
            </a:r>
            <a:r>
              <a:rPr lang="ru-RU" sz="4100" b="1" dirty="0" err="1" smtClean="0">
                <a:solidFill>
                  <a:srgbClr val="FF0000"/>
                </a:solidFill>
              </a:rPr>
              <a:t>ШЬ</a:t>
            </a:r>
            <a:r>
              <a:rPr lang="ru-RU" sz="4100" dirty="0" smtClean="0"/>
              <a:t>, и спросить не у</a:t>
            </a:r>
          </a:p>
          <a:p>
            <a:pPr>
              <a:buNone/>
            </a:pPr>
            <a:r>
              <a:rPr lang="ru-RU" sz="4100" dirty="0" smtClean="0"/>
              <a:t>кого: напугали народ, никто в том лесу не бывает. И</a:t>
            </a:r>
          </a:p>
          <a:p>
            <a:pPr>
              <a:buNone/>
            </a:pPr>
            <a:r>
              <a:rPr lang="ru-RU" sz="4100" dirty="0" smtClean="0"/>
              <a:t>только вслед глуховатому коровьему колокольчику</a:t>
            </a:r>
          </a:p>
          <a:p>
            <a:pPr>
              <a:buNone/>
            </a:pPr>
            <a:r>
              <a:rPr lang="ru-RU" sz="4100" dirty="0" err="1" smtClean="0"/>
              <a:t>проберѐ</a:t>
            </a:r>
            <a:r>
              <a:rPr lang="ru-RU" sz="4100" b="1" dirty="0" err="1" smtClean="0">
                <a:solidFill>
                  <a:srgbClr val="FF0000"/>
                </a:solidFill>
              </a:rPr>
              <a:t>ШЬ</a:t>
            </a:r>
            <a:r>
              <a:rPr lang="ru-RU" sz="4100" dirty="0" err="1" smtClean="0"/>
              <a:t>ся </a:t>
            </a:r>
            <a:r>
              <a:rPr lang="ru-RU" sz="4100" dirty="0" smtClean="0"/>
              <a:t>к нему в час полуденный, в день</a:t>
            </a:r>
          </a:p>
          <a:p>
            <a:pPr>
              <a:buNone/>
            </a:pPr>
            <a:r>
              <a:rPr lang="ru-RU" sz="4100" dirty="0" smtClean="0"/>
              <a:t>дождливый. И лишь </a:t>
            </a:r>
            <a:r>
              <a:rPr lang="ru-RU" sz="4100" dirty="0" err="1" smtClean="0"/>
              <a:t>блеснѐт </a:t>
            </a:r>
            <a:r>
              <a:rPr lang="ru-RU" sz="4100" dirty="0" smtClean="0"/>
              <a:t>оно, громадное, меж</a:t>
            </a:r>
          </a:p>
          <a:p>
            <a:pPr>
              <a:buNone/>
            </a:pPr>
            <a:r>
              <a:rPr lang="ru-RU" sz="4100" dirty="0" smtClean="0"/>
              <a:t>стволов, а уж </a:t>
            </a:r>
            <a:r>
              <a:rPr lang="ru-RU" sz="4100" dirty="0" err="1" smtClean="0"/>
              <a:t>знае</a:t>
            </a:r>
            <a:r>
              <a:rPr lang="ru-RU" sz="4100" b="1" dirty="0" err="1" smtClean="0">
                <a:solidFill>
                  <a:srgbClr val="FF0000"/>
                </a:solidFill>
              </a:rPr>
              <a:t>ШЬ</a:t>
            </a:r>
            <a:r>
              <a:rPr lang="ru-RU" sz="4100" dirty="0" smtClean="0"/>
              <a:t>: это местечко на земле полюбил</a:t>
            </a:r>
          </a:p>
          <a:p>
            <a:pPr>
              <a:buNone/>
            </a:pPr>
            <a:r>
              <a:rPr lang="ru-RU" sz="4100" dirty="0" smtClean="0"/>
              <a:t>ты на весь свой век. (А. Солженицын)</a:t>
            </a:r>
            <a:endParaRPr lang="ru-RU" sz="4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Прием «Верю – не верю» </a:t>
            </a:r>
            <a:r>
              <a:rPr lang="ru-RU" sz="3200" i="1" dirty="0" smtClean="0"/>
              <a:t>(нужно выбрать верные и неверные суждения)</a:t>
            </a:r>
            <a:endParaRPr lang="ru-RU" sz="3200" i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5900" dirty="0" smtClean="0"/>
              <a:t>Используется, например, при знакомстве с причастием (7 класс):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5500" dirty="0" smtClean="0"/>
              <a:t>Причастие - это самостоятельная часть речи.</a:t>
            </a:r>
          </a:p>
          <a:p>
            <a:pPr>
              <a:buNone/>
            </a:pPr>
            <a:r>
              <a:rPr lang="ru-RU" sz="5500" dirty="0" smtClean="0"/>
              <a:t>Причастия совмещают в себе признаки глагола и</a:t>
            </a:r>
          </a:p>
          <a:p>
            <a:pPr>
              <a:buNone/>
            </a:pPr>
            <a:r>
              <a:rPr lang="ru-RU" sz="5500" dirty="0" smtClean="0"/>
              <a:t>прилагательного.</a:t>
            </a:r>
          </a:p>
          <a:p>
            <a:pPr>
              <a:buNone/>
            </a:pPr>
            <a:r>
              <a:rPr lang="ru-RU" sz="5500" dirty="0" smtClean="0"/>
              <a:t>Причастия бывают 1 и 2 спряжения.</a:t>
            </a:r>
          </a:p>
          <a:p>
            <a:pPr>
              <a:buNone/>
            </a:pPr>
            <a:r>
              <a:rPr lang="ru-RU" sz="5500" dirty="0" smtClean="0"/>
              <a:t>Причастия бывают совершенного и несовершенного вида.</a:t>
            </a:r>
          </a:p>
          <a:p>
            <a:pPr>
              <a:buNone/>
            </a:pPr>
            <a:r>
              <a:rPr lang="ru-RU" sz="5500" dirty="0" smtClean="0"/>
              <a:t>Причастия могут быть действительными и страдающими.</a:t>
            </a:r>
          </a:p>
          <a:p>
            <a:pPr>
              <a:buNone/>
            </a:pPr>
            <a:r>
              <a:rPr lang="ru-RU" sz="5500" dirty="0" smtClean="0"/>
              <a:t>Действительные причастия могут иметь краткую форму.</a:t>
            </a:r>
          </a:p>
          <a:p>
            <a:pPr>
              <a:buNone/>
            </a:pPr>
            <a:r>
              <a:rPr lang="ru-RU" sz="5500" dirty="0" smtClean="0"/>
              <a:t>Причастие с зависимым словом называется причастным</a:t>
            </a:r>
          </a:p>
          <a:p>
            <a:pPr>
              <a:buNone/>
            </a:pPr>
            <a:r>
              <a:rPr lang="ru-RU" sz="5500" dirty="0" smtClean="0"/>
              <a:t>оборотом.</a:t>
            </a:r>
            <a:endParaRPr lang="ru-RU" sz="5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Очень нравиться </a:t>
            </a:r>
            <a:r>
              <a:rPr lang="ru-RU" sz="3200" dirty="0" smtClean="0">
                <a:solidFill>
                  <a:srgbClr val="FF0000"/>
                </a:solidFill>
              </a:rPr>
              <a:t>прием «Творческое чтение»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001000" cy="4724400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Перед чтением текста предлагают учащимся несколько вопросов на мотивацию: Почему я должен прочесть этот текст?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Далее используется прием маркировки текста: </a:t>
            </a:r>
            <a:r>
              <a:rPr lang="ru-RU" dirty="0" smtClean="0">
                <a:solidFill>
                  <a:srgbClr val="FF0000"/>
                </a:solidFill>
              </a:rPr>
              <a:t>на лист учебника с текстом надеваем файл, в руки берем цветной маркер и читаем текст</a:t>
            </a:r>
          </a:p>
          <a:p>
            <a:pPr algn="l"/>
            <a:r>
              <a:rPr lang="ru-RU" dirty="0" smtClean="0">
                <a:solidFill>
                  <a:srgbClr val="FF0000"/>
                </a:solidFill>
              </a:rPr>
              <a:t>по абзацам, выделяя главное и отмечая цифрами абзацы.</a:t>
            </a:r>
            <a:r>
              <a:rPr lang="ru-RU" dirty="0" smtClean="0">
                <a:solidFill>
                  <a:schemeClr val="tx1"/>
                </a:solidFill>
              </a:rPr>
              <a:t> Далее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прошу пересказать по маркированному.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229600" cy="8382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Прием «Чтение в кружок» </a:t>
            </a:r>
            <a:r>
              <a:rPr lang="ru-RU" sz="3100" i="1" dirty="0" smtClean="0"/>
              <a:t>(Цель: управление процессом осмысления текста во время чтения)</a:t>
            </a:r>
            <a:r>
              <a:rPr lang="ru-RU" sz="3200" i="1" dirty="0" smtClean="0"/>
              <a:t/>
            </a:r>
            <a:br>
              <a:rPr lang="ru-RU" sz="3200" i="1" dirty="0" smtClean="0"/>
            </a:br>
            <a:endParaRPr lang="ru-RU" sz="3200" i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3400" y="1828800"/>
            <a:ext cx="8077200" cy="426720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Учитель озвучивает задание: "Мы начинаем по очереди читать текст по абзацам. Наша задача – читать внимательно, задача слушающих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– задавать чтецу вопросы, чтобы проверить, понимает ли он читаемый текст. У нас есть только </a:t>
            </a:r>
            <a:r>
              <a:rPr lang="ru-RU" sz="2800" dirty="0" smtClean="0">
                <a:solidFill>
                  <a:srgbClr val="FF0000"/>
                </a:solidFill>
              </a:rPr>
              <a:t>одна копия текста, которую мы передаем следующему чтецу".</a:t>
            </a:r>
          </a:p>
          <a:p>
            <a:pPr algn="l"/>
            <a:r>
              <a:rPr lang="ru-RU" sz="2800" dirty="0" smtClean="0">
                <a:solidFill>
                  <a:srgbClr val="FF0000"/>
                </a:solidFill>
              </a:rPr>
              <a:t>Слушающие задают вопросы по содержанию текста, читающий отвечает</a:t>
            </a:r>
            <a:r>
              <a:rPr lang="ru-RU" sz="2800" dirty="0" smtClean="0">
                <a:solidFill>
                  <a:schemeClr val="tx1"/>
                </a:solidFill>
              </a:rPr>
              <a:t>. Если его ответ не верен или не точен, слушающие его поправляют.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18160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Прием «Чтение с остановками»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i="1" dirty="0" smtClean="0"/>
              <a:t>(управление процессом осмысления текста во время чтения)</a:t>
            </a:r>
            <a:br>
              <a:rPr lang="ru-RU" sz="3200" i="1" dirty="0" smtClean="0"/>
            </a:br>
            <a:r>
              <a:rPr lang="ru-RU" sz="3200" dirty="0" smtClean="0"/>
              <a:t>Во время чтения учитель останавливается и задает вопрос: «Как вы думаете, что будет дальше?» </a:t>
            </a:r>
            <a:r>
              <a:rPr lang="ru-RU" sz="3200" i="1" dirty="0" smtClean="0"/>
              <a:t>(прогноз содержания последующего отрывка).</a:t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dirty="0" smtClean="0"/>
              <a:t>Вопрос может быть направлен на проверку понимания прочитанного</a:t>
            </a:r>
            <a:r>
              <a:rPr lang="ru-RU" sz="3200" i="1" dirty="0" smtClean="0"/>
              <a:t>.</a:t>
            </a:r>
            <a:endParaRPr lang="ru-RU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4572000"/>
          </a:xfrm>
        </p:spPr>
        <p:txBody>
          <a:bodyPr>
            <a:noAutofit/>
          </a:bodyPr>
          <a:lstStyle/>
          <a:p>
            <a:pPr algn="l"/>
            <a:r>
              <a:rPr lang="ru-RU" sz="3000" dirty="0" smtClean="0"/>
              <a:t>Другие приёмы развития </a:t>
            </a:r>
            <a:r>
              <a:rPr lang="ru-RU" sz="3000" dirty="0" smtClean="0">
                <a:solidFill>
                  <a:srgbClr val="FF0000"/>
                </a:solidFill>
              </a:rPr>
              <a:t>читательской грамотности</a:t>
            </a:r>
            <a:r>
              <a:rPr lang="ru-RU" sz="3000" dirty="0" smtClean="0"/>
              <a:t>, которые каждый давно использует:</a:t>
            </a:r>
            <a:br>
              <a:rPr lang="ru-RU" sz="3000" dirty="0" smtClean="0"/>
            </a:br>
            <a:r>
              <a:rPr lang="ru-RU" sz="3000" dirty="0" smtClean="0"/>
              <a:t> -кластер</a:t>
            </a:r>
            <a:br>
              <a:rPr lang="ru-RU" sz="3000" dirty="0" smtClean="0"/>
            </a:br>
            <a:r>
              <a:rPr lang="ru-RU" sz="3000" dirty="0" smtClean="0"/>
              <a:t>- </a:t>
            </a:r>
            <a:r>
              <a:rPr lang="ru-RU" sz="3000" dirty="0" err="1" smtClean="0"/>
              <a:t>синквейн</a:t>
            </a:r>
            <a:r>
              <a:rPr lang="ru-RU" sz="3000" dirty="0" smtClean="0"/>
              <a:t> </a:t>
            </a:r>
            <a:br>
              <a:rPr lang="ru-RU" sz="3000" dirty="0" smtClean="0"/>
            </a:br>
            <a:r>
              <a:rPr lang="ru-RU" sz="3000" dirty="0" smtClean="0"/>
              <a:t>- </a:t>
            </a:r>
            <a:r>
              <a:rPr lang="ru-RU" sz="3000" dirty="0" err="1" smtClean="0"/>
              <a:t>инсерт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/>
              <a:t>- дерево предсказаний</a:t>
            </a:r>
            <a:br>
              <a:rPr lang="ru-RU" sz="3000" dirty="0" smtClean="0"/>
            </a:br>
            <a:r>
              <a:rPr lang="ru-RU" sz="3000" dirty="0" smtClean="0"/>
              <a:t>- толстый и тонкий вопросы</a:t>
            </a:r>
            <a:br>
              <a:rPr lang="ru-RU" sz="3000" dirty="0" smtClean="0"/>
            </a:br>
            <a:r>
              <a:rPr lang="ru-RU" sz="3000" dirty="0" smtClean="0"/>
              <a:t>-читательские дневники</a:t>
            </a:r>
            <a:br>
              <a:rPr lang="ru-RU" sz="3000" dirty="0" smtClean="0"/>
            </a:br>
            <a:r>
              <a:rPr lang="ru-RU" sz="3000" dirty="0" smtClean="0"/>
              <a:t>- бортовые журналы</a:t>
            </a:r>
            <a:br>
              <a:rPr lang="ru-RU" sz="3000" dirty="0" smtClean="0"/>
            </a:br>
            <a:r>
              <a:rPr lang="ru-RU" sz="3000" dirty="0" smtClean="0"/>
              <a:t>- лови ошибку</a:t>
            </a:r>
            <a:br>
              <a:rPr lang="ru-RU" sz="3000" dirty="0" smtClean="0"/>
            </a:br>
            <a:r>
              <a:rPr lang="ru-RU" sz="3000" dirty="0" smtClean="0"/>
              <a:t>- корзина идей</a:t>
            </a:r>
            <a:br>
              <a:rPr lang="ru-RU" sz="3000" dirty="0" smtClean="0"/>
            </a:br>
            <a:r>
              <a:rPr lang="ru-RU" sz="3000" dirty="0" smtClean="0"/>
              <a:t>- решение творческих учебных задач</a:t>
            </a:r>
            <a:br>
              <a:rPr lang="ru-RU" sz="3000" dirty="0" smtClean="0"/>
            </a:br>
            <a:r>
              <a:rPr lang="ru-RU" sz="3000" dirty="0" smtClean="0"/>
              <a:t>-…</a:t>
            </a:r>
            <a:br>
              <a:rPr lang="ru-RU" sz="3000" dirty="0" smtClean="0"/>
            </a:b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/>
            </a:r>
            <a:br>
              <a:rPr lang="ru-RU" sz="3000" dirty="0" smtClean="0">
                <a:solidFill>
                  <a:srgbClr val="FF0000"/>
                </a:solidFill>
              </a:rPr>
            </a:br>
            <a:endParaRPr lang="ru-RU" sz="3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35814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/>
              <a:t>Приемов, методов и технологий развития </a:t>
            </a:r>
            <a:r>
              <a:rPr lang="ru-RU" sz="3600" dirty="0" smtClean="0">
                <a:solidFill>
                  <a:srgbClr val="FF0000"/>
                </a:solidFill>
              </a:rPr>
              <a:t>читательской грамотности </a:t>
            </a:r>
            <a:r>
              <a:rPr lang="ru-RU" sz="3600" dirty="0" smtClean="0"/>
              <a:t>большое множество и ежедневно какие-то элементы мы используем на уроках.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4958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smtClean="0"/>
              <a:t>В.А.Сухомлинский говорил: </a:t>
            </a:r>
            <a:r>
              <a:rPr lang="ru-RU" sz="4000" dirty="0" smtClean="0">
                <a:solidFill>
                  <a:srgbClr val="FF0000"/>
                </a:solidFill>
              </a:rPr>
              <a:t>«Чтение – это окошко, через которое дети видят и познают мир и самих себя».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/>
              <a:t>Наша педагогическая задача – научить их читать осмысленно, расширить их способности и возможности, научить их быть грамотными читателями.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Picture 4" descr="j035449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5029200"/>
            <a:ext cx="2133600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81000" y="220980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Спасибо за внимание !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632</Words>
  <Application>Microsoft Office PowerPoint</Application>
  <PresentationFormat>Экран (4:3)</PresentationFormat>
  <Paragraphs>89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Office Theme</vt:lpstr>
      <vt:lpstr> «Формирование читательской грамотности: какие элементы используются на уроках русского языка и литературы» </vt:lpstr>
      <vt:lpstr>Слайд 2</vt:lpstr>
      <vt:lpstr>НО!  -снижается интерес к чтению;  -наблюдается снижение уровня читательской грамотности;  -снижается умение работы с  научным и художественным  текстом. </vt:lpstr>
      <vt:lpstr>Что мы имеем? - Чтение «из-под палки» - 20%;  - Только выполнение домашнего задания - 50%; - Случайный процесс, время от времени имеющий место - 15%;  - И только 15% родителей ответили, что для их детей сегодня чтение  является удовольствием. </vt:lpstr>
      <vt:lpstr>Слайд 5</vt:lpstr>
      <vt:lpstr>        Чтение в современном информационном обществе  носит «метапредметный» или «надпредметный» характер, и умение читать относится к универсальным учебным действиям.    Без чтения нет учения!</vt:lpstr>
      <vt:lpstr>Слайд 7</vt:lpstr>
      <vt:lpstr> Читательская грамотность ―  способность человека: -понимать и использовать письменные тексты, -размышлять над содержанием,  -оценивать прочитанное,  -заниматься чтением для расширения свои знаний и возможностей, -участвовать в социальной жизни.</vt:lpstr>
      <vt:lpstr>Методы и приёмы формирования читательской грамотности обучающихся, используемые на уроках русского языка и литературы </vt:lpstr>
      <vt:lpstr>Создание вторичных текстов например, повторении темы «Лексика» в 6 классе: текст правила учащиеся читают по абзацам, упрощается текст, формулируется и записывается мысль, приводятся примеры.</vt:lpstr>
      <vt:lpstr>Получается вторичный маркированный текст: - Лексика –это все слова языка; -лексическое значение –это то, что слово обозначает; -однозначные-1 , многозначные 2 и &gt; значений; -омонимы =звучат и пишутся, но /= по зн.; -синонимы = по зн.; -антонимы противоположны по зн.; -паронимы – однокоренные слова, разные зн. И самостоятельно  или совместно приводятся примеры.</vt:lpstr>
      <vt:lpstr>Построение смысловых опор (планы, таблицы, схемы, опорные конспекты и т.д.) Мне нравится работать с опорными конспектами по типу Меженко, Шаталова: мало текста – максимум информации + Конструирование собственного высказывания на основе ОК</vt:lpstr>
      <vt:lpstr>Слайд 13</vt:lpstr>
      <vt:lpstr>Вот так выглядит опорный конспект по всей теме «Лексика» за 5-6 класс:</vt:lpstr>
      <vt:lpstr>Еще приём: преобразование текста По литературе в 6 классе при изучении биографии Пушкина учащимся раздается текст, где описывается один день из жизни лицеиста. Учащимся нужно создать свой текст, используя прочитанную информацию:    «Режим дня лицеиста Пушкина» 06.00 Подъём. Утренние процедуры. 07.30 …</vt:lpstr>
      <vt:lpstr>Приѐм «Опорный конспект» или «Конкурс шпаргалок»   Технология приема:  -Составить опорный конспект по изучаемой теме и «озвучить» его. - Принять участие в «конкурсе шпаргалок».</vt:lpstr>
      <vt:lpstr>Приём несплошного текста (текст с дырками) - при изучении темы или после изучения. В тексте пропускаются слова, учащиеся должны восстановить текст</vt:lpstr>
      <vt:lpstr>Прием «Феномен» (текст с «дефектом» – нужная информация выделена маркером и невольно запоминается учениками+ плакат с правилом на стенде и раздатка у учащихся):</vt:lpstr>
      <vt:lpstr>Прием «Верю – не верю» (нужно выбрать верные и неверные суждения)</vt:lpstr>
      <vt:lpstr>Очень нравиться прием «Творческое чтение»</vt:lpstr>
      <vt:lpstr>Прием «Чтение в кружок» (Цель: управление процессом осмысления текста во время чтения) </vt:lpstr>
      <vt:lpstr>Прием «Чтение с остановками» (управление процессом осмысления текста во время чтения) Во время чтения учитель останавливается и задает вопрос: «Как вы думаете, что будет дальше?» (прогноз содержания последующего отрывка).  Вопрос может быть направлен на проверку понимания прочитанного.</vt:lpstr>
      <vt:lpstr>Другие приёмы развития читательской грамотности, которые каждый давно использует:  -кластер - синквейн  - инсерт - дерево предсказаний - толстый и тонкий вопросы -читательские дневники - бортовые журналы - лови ошибку - корзина идей - решение творческих учебных задач -…   </vt:lpstr>
      <vt:lpstr>Приемов, методов и технологий развития читательской грамотности большое множество и ежедневно какие-то элементы мы используем на уроках.   </vt:lpstr>
      <vt:lpstr>В.А.Сухомлинский говорил: «Чтение – это окошко, через которое дети видят и познают мир и самих себя».  Наша педагогическая задача – научить их читать осмысленно, расширить их способности и возможности, научить их быть грамотными читателями.</vt:lpstr>
      <vt:lpstr>Спасибо за внимание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ЕГОР</dc:creator>
  <cp:lastModifiedBy>user</cp:lastModifiedBy>
  <cp:revision>82</cp:revision>
  <dcterms:created xsi:type="dcterms:W3CDTF">2013-10-24T11:39:57Z</dcterms:created>
  <dcterms:modified xsi:type="dcterms:W3CDTF">2024-10-29T04:56:57Z</dcterms:modified>
</cp:coreProperties>
</file>