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4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7" r:id="rId20"/>
    <p:sldId id="276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2046D-12AA-4A61-A5C3-17F2B243560A}" type="datetimeFigureOut">
              <a:rPr lang="ru-RU" smtClean="0"/>
              <a:t>01.09.2025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BE08E-7A8F-4C9A-A00A-DD5AD4B5E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6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7F4E94E-88A0-420F-AF7D-9A1F12165C88}" type="datetimeFigureOut">
              <a:rPr lang="ru-RU" smtClean="0"/>
              <a:pPr/>
              <a:t>01.09.2025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3EE7CED-D89A-428A-97EF-CB1A629F97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642918"/>
            <a:ext cx="7286676" cy="37147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Анализ </a:t>
            </a:r>
            <a:r>
              <a:rPr lang="ru-RU" sz="4000" b="1" dirty="0" smtClean="0"/>
              <a:t>выполнения заданий </a:t>
            </a:r>
            <a:r>
              <a:rPr lang="ru-RU" sz="4000" b="1" dirty="0"/>
              <a:t>ВПР,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направленных </a:t>
            </a:r>
            <a:r>
              <a:rPr lang="ru-RU" sz="4000" b="1" dirty="0" smtClean="0"/>
              <a:t> на  </a:t>
            </a:r>
            <a:r>
              <a:rPr lang="ru-RU" sz="4000" b="1" dirty="0"/>
              <a:t>оценку сформированности </a:t>
            </a:r>
            <a:r>
              <a:rPr lang="ru-RU" sz="4000" b="1" dirty="0" smtClean="0"/>
              <a:t> ФГ </a:t>
            </a:r>
            <a:br>
              <a:rPr lang="ru-RU" sz="4000" b="1" dirty="0" smtClean="0"/>
            </a:br>
            <a:r>
              <a:rPr lang="ru-RU" sz="4000" b="1" dirty="0" smtClean="0"/>
              <a:t>у </a:t>
            </a:r>
            <a:r>
              <a:rPr lang="ru-RU" sz="4000" b="1" dirty="0" smtClean="0"/>
              <a:t>обучающихся начальной школы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4286256"/>
            <a:ext cx="7406640" cy="17526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М.А.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Пустобаева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начальных классов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10 «ОЦ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ЛИК»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2025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86050" y="285728"/>
            <a:ext cx="3186106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/>
              <a:t>Русский язык</a:t>
            </a:r>
            <a:r>
              <a:rPr lang="ru-RU" sz="3100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5" name="Picture 1" descr="C:\Users\ГБОУ СОШ №10 ОЦ ЛИК\Desktop\р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2627" y="718371"/>
            <a:ext cx="6058746" cy="5639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14282" y="214291"/>
          <a:ext cx="8715437" cy="6299790"/>
        </p:xfrm>
        <a:graphic>
          <a:graphicData uri="http://schemas.openxmlformats.org/drawingml/2006/table">
            <a:tbl>
              <a:tblPr/>
              <a:tblGrid>
                <a:gridCol w="590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9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36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503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задания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(умения)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элементы содержания и требования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к уровню подготовки обучающихся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предметным 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освоения основной образовательной программы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начального общего образования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</a:t>
                      </a:r>
                      <a:r>
                        <a:rPr lang="ru-RU" sz="11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метапредметным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 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освоения основной образовательной программы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начального общего образования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47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Умение определять тему и основную мысль текста.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 Отражение темы текста или основной мысли в заголовке.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7.5 Изучающее чтение. Поиск информации, заданной в тексте в явном виде.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Формулирование простых выводов на основе информации, содержащейся в тексте.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Интерпретация и обобщение содержащейся в тексте информации.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7.6 Ознакомительное чтение в соответствии с поставленной задачей.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7.4 Определять тему и основную мысль текста, </a:t>
                      </a:r>
                      <a:r>
                        <a:rPr lang="ru-RU" sz="1100" i="1" dirty="0">
                          <a:latin typeface="Times New Roman"/>
                          <a:ea typeface="Times New Roman"/>
                          <a:cs typeface="Times New Roman"/>
                        </a:rPr>
                        <a:t>самостоятельно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>
                          <a:latin typeface="Times New Roman"/>
                          <a:ea typeface="Times New Roman"/>
                          <a:cs typeface="Times New Roman"/>
                        </a:rPr>
                        <a:t>озаглавливать текст с опорой на тему или основную мысль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7.10 Осуществлять в процессе изучающего чтения поиск информации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7.11 Формулировать устно и письменно простые выводы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на основе прочитанной (услышанной) информации.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7.12 Интерпретировать и обобщать содержащуюся в тексте информацию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7.13 Осуществлять ознакомительное чтение в соответствии с поставленной задачей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1.1.1 Сравнивать различные языковые единицы (звуки, слова, предложения,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тексты), устанавливать основания для сравнения языковых единиц (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частеречная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принадлежность, грамматический признак, лексическое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 др.), устанавливать аналогии языковых единиц.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1.1.4 Устанавливать причинно-следственные связи в ситуациях, поддающихся непосредственному наблюдению или знакомых по опыту, делать выводы.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1.2.2 Сравнивать несколько вариантов решения задачи, выбирать наиболее подходящий (на основе предложенных критериев).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1.2.4 Формулировать выводы и подкреплять их доказательствами на основе результатов проведенного наблюдения (опыта, измерения, классификации, сравнения, исследования).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1.3.2 Согласно заданному алгоритму находить в предложенном источнике информацию, представленную в явном виде.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1.3.4 Анализировать и создавать текстовую, видео-, графическую, звуковую информацию в соответствии с учебной задачей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2.1.1 Воспринимать и формулировать суждения, выбирать адекватные языковые средства для выражения эмоций в соответствии с целями и условиями общения в знакомой среде, корректно и аргументировано высказывать свое мнение.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57" marR="119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ГБОУ СОШ №10 ОЦ ЛИК\Desktop\р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285860"/>
            <a:ext cx="6985998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357166"/>
          <a:ext cx="8786875" cy="6408222"/>
        </p:xfrm>
        <a:graphic>
          <a:graphicData uri="http://schemas.openxmlformats.org/drawingml/2006/table">
            <a:tbl>
              <a:tblPr/>
              <a:tblGrid>
                <a:gridCol w="656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6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6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0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576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94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задания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(умения)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элементы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содержания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предметным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</a:t>
                      </a:r>
                      <a:r>
                        <a:rPr lang="ru-RU" sz="11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метапредметным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 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7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Умение делить тексты на смысловые части;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составлять план прочитанного текста (адекватно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воспроизводить прочитанный текст с заданной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степенью свернутости) в письменной форме,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соблюдая нормы построения предложения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и словоупотребления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 Отражение темы текста или основной мысли в заголовке.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7.5 Изучающее чтение. Поиск информации, заданной в тексте в явном виде.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Формулирование простых выводов на основе информации, содержащейся в тексте.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Интерпретация и обобщение содержащейся в тексте информации.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7.6 Ознакомительное чтение в соответствии с поставленной задачей.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 Осознавать ситуацию общения (с какой целью, с кем, где происходит общение), выбирать адекватные языковые средства в ситуации общения.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7.6 Составлять план к заданным текстам.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7.10 Осуществлять в процессе изучающего чтения поиск информации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7.11 Формулировать устно и письменно простые выводы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на основе прочитанной (услышанной) информации.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7.12 Интерпретировать и обобщать содержащуюся в тексте информацию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7.13 Осуществлять ознакомительное чтение в соответствии с поставленной задачей.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1.1.1 Сравнивать различные языковые единицы (звуки, слова, предложения,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тексты), устанавливать основания для сравнения языковых единиц (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частеречная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принадлежность, грамматический признак, лексическое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значение и др.), устанавливать аналогии языковых единиц.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1.1.4 Устанавливать причинно-следственные связи в ситуациях, поддающихся непосредственному наблюдению или знакомых по опыту, делать выводы.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1.2.2 Сравнивать несколько вариантов решения задачи, выбирать наиболее подходящий (на основе предложенных критериев).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1.2.4 Формулировать выводы и подкреплять их доказательствами на основе результатов проведенного наблюдения (опыта, измерения, классификации, сравнения, исследования).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1.3.2 Согласно заданному алгоритму находить в предложенном источнике информацию, представленную в явном виде.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1.3.4 Анализировать и создавать текстовую, видео-, графическую, звуковую информацию в соответствии с учебной задачей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1.3.5 Понимать лингвистическую информацию, зафиксированную в виде таблиц, схем; самостоятельно создавать схемы, таблицы для представления информации.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2.1.1 Воспринимать и формулировать суждения, выбирать адекватные языковые средства для выражения эмоций в соответствии с целями и условиями общения в знакомой среде, корректно и аргументировано высказывать свое мнение.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709" marR="9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b="21641"/>
          <a:stretch>
            <a:fillRect/>
          </a:stretch>
        </p:blipFill>
        <p:spPr bwMode="auto">
          <a:xfrm>
            <a:off x="1285852" y="142852"/>
            <a:ext cx="59436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1" y="1357298"/>
          <a:ext cx="8572560" cy="5005582"/>
        </p:xfrm>
        <a:graphic>
          <a:graphicData uri="http://schemas.openxmlformats.org/drawingml/2006/table">
            <a:tbl>
              <a:tblPr/>
              <a:tblGrid>
                <a:gridCol w="70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8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5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91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0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задания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(умения)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элементы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содержания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предметным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</a:t>
                      </a:r>
                      <a:r>
                        <a:rPr lang="ru-RU" sz="11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метапредметным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50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Умение задавать вопросы по содержанию текста; умение строить речевое высказывание заданной структуры (вопросительное предложение) в письменной форме по содержанию прочитанного текста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7.2 Корректирование текстов (заданных и собственных) с учетом точности,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правильности, богатства и выразительности письменной речи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7.5 Изучающее чтение. Поиск информации, заданной в тексте в явном виде.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Формулирование простых выводов на основе информации, содержащейся в тексте.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Интерпретация и обобщение содержащейся в тексте информации.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7.6 Ознакомительное чтение в соответствии с поставленной задачей.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7.10 Осуществлять в процессе изучающего чтения поиск информации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7.11 Формулировать устно и письменно простые выводы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на основе прочитанной (услышанной) информации.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7.12 Интерпретировать и обобщать содержащуюся в тексте информацию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7.13 Осуществлять ознакомительное чтение в соответствии с поставленной задачей.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1.1.4 Устанавливать причинно-следственные связи в ситуациях, поддающихся непосредственному наблюдению или знакомых по опыту, делать выводы.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1.2.4 Формулировать выводы и подкреплять их доказательствами на основе результатов проведенного наблюдения (опыта, измерения, классификации, сравнения, исследования).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1.3.2 Согласно заданному алгоритму находить в предложенном источнике информацию, представленную в явном виде.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1.3.4 Анализировать и создавать текстовую, видео-, графическую, звуковую информацию в соответствии с учебной задачей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2.1.1 Воспринимать и формулировать суждения, выбирать адекватные языковые средства для выражения эмоций в соответствии с целями и условиями общения в знакомой среде, корректно и аргументировано высказывать свое мнение.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145" marR="15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b="36440"/>
          <a:stretch>
            <a:fillRect/>
          </a:stretch>
        </p:blipFill>
        <p:spPr bwMode="auto">
          <a:xfrm>
            <a:off x="1285852" y="357166"/>
            <a:ext cx="598170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1643050"/>
          <a:ext cx="8643997" cy="4435446"/>
        </p:xfrm>
        <a:graphic>
          <a:graphicData uri="http://schemas.openxmlformats.org/drawingml/2006/table">
            <a:tbl>
              <a:tblPr/>
              <a:tblGrid>
                <a:gridCol w="571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7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00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43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задания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(умения)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Проверяемые элементы содержания и требования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к уровню подготовки обучающихся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предметным результатам освоения основной образовательной программы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начального общего образования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метапредметным результатам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освоения основной образовательной программы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начального общего образования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5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Умение распознавать значение слова по контексту; адекватно формулировать значение слова в письменной форме, соблюдая нормы построения предложения и словоупотребления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 Лексика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2.3 Выявлять в речи слова, значение которых требует уточнения; определять значение слова по контексту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2.5Объяснять своими словами значение изученных понятий,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использовать изученные понятия в процессе решения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учебных задач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7.12 Интерпретировать и обобщать содержащуюся в тексте информацию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1.2.3Проводить по предложенному плану опыт, несложное исследование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 установлению особенностей объекта изучения и связей между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объектами (часть – целое; причина – следствие)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1.2.4 Формулировать выводы и подкреплять их доказательствами на основе результатов проведенного наблюдения (опыта, измерения, классификации, сравнения, исследования).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1.2.5.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Прогнозировать возможное развитие процессов, событий и их последствия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 аналогичных или сходных ситуациях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1.3.4 Анализировать и создавать текстовую, видео-, графическую, звуковую информацию в соответствии с учебной задачей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2.1.2 Строить речевое высказывание в соответствии с поставленной задачей,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создавать письменные тексты (описание, рассуждение, повествование)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350" marR="15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215238" cy="86834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Литературное чтение.</a:t>
            </a:r>
            <a:endParaRPr lang="ru-RU" b="1" dirty="0"/>
          </a:p>
        </p:txBody>
      </p:sp>
      <p:pic>
        <p:nvPicPr>
          <p:cNvPr id="32770" name="Picture 2" descr="C:\Users\ГБОУ СОШ №10 ОЦ ЛИК\Desktop\л1,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2081" y="1099386"/>
            <a:ext cx="6944695" cy="55443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ГБОУ СОШ №10 ОЦ ЛИК\Desktop\л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4290"/>
            <a:ext cx="6716063" cy="59539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ГБОУ СОШ №10 ОЦ ЛИК\Desktop\Л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4074" y="418679"/>
            <a:ext cx="5915851" cy="60206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ГБОУ СОШ №10 ОЦ ЛИК\Desktop\Л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85728"/>
            <a:ext cx="7303221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ГБОУ СОШ №10 ОЦ ЛИК\Desktop\Л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5495" y="342469"/>
            <a:ext cx="5973009" cy="6173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ГБОУ СОШ №10 ОЦ ЛИК\Desktop\Л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571480"/>
            <a:ext cx="5863274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ГБОУ СОШ №10 ОЦ ЛИК\Desktop\Л ТЕКСТЫ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3153" y="475837"/>
            <a:ext cx="5677693" cy="5906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ГБОУ СОШ №10 ОЦ ЛИК\Desktop\Л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6935168" cy="3477111"/>
          </a:xfrm>
          <a:prstGeom prst="rect">
            <a:avLst/>
          </a:prstGeom>
          <a:noFill/>
        </p:spPr>
      </p:pic>
      <p:pic>
        <p:nvPicPr>
          <p:cNvPr id="39939" name="Picture 3" descr="C:\Users\ГБОУ СОШ №10 ОЦ ЛИК\Desktop\Л1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929066"/>
            <a:ext cx="6001588" cy="2486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ГБОУ СОШ №10 ОЦ ЛИК\Desktop\Л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142852"/>
            <a:ext cx="6286544" cy="2528764"/>
          </a:xfrm>
          <a:prstGeom prst="rect">
            <a:avLst/>
          </a:prstGeom>
          <a:noFill/>
        </p:spPr>
      </p:pic>
      <p:pic>
        <p:nvPicPr>
          <p:cNvPr id="40963" name="Picture 3" descr="C:\Users\ГБОУ СОШ №10 ОЦ ЛИК\Desktop\Л10.png"/>
          <p:cNvPicPr>
            <a:picLocks noChangeAspect="1" noChangeArrowheads="1"/>
          </p:cNvPicPr>
          <p:nvPr/>
        </p:nvPicPr>
        <p:blipFill>
          <a:blip r:embed="rId3"/>
          <a:srcRect b="4650"/>
          <a:stretch>
            <a:fillRect/>
          </a:stretch>
        </p:blipFill>
        <p:spPr bwMode="auto">
          <a:xfrm>
            <a:off x="2643174" y="2643182"/>
            <a:ext cx="6273136" cy="2286016"/>
          </a:xfrm>
          <a:prstGeom prst="rect">
            <a:avLst/>
          </a:prstGeom>
          <a:noFill/>
        </p:spPr>
      </p:pic>
      <p:pic>
        <p:nvPicPr>
          <p:cNvPr id="40964" name="Picture 4" descr="C:\Users\ГБОУ СОШ №10 ОЦ ЛИК\Desktop\Л12.png"/>
          <p:cNvPicPr>
            <a:picLocks noChangeAspect="1" noChangeArrowheads="1"/>
          </p:cNvPicPr>
          <p:nvPr/>
        </p:nvPicPr>
        <p:blipFill>
          <a:blip r:embed="rId4"/>
          <a:srcRect b="11570"/>
          <a:stretch>
            <a:fillRect/>
          </a:stretch>
        </p:blipFill>
        <p:spPr bwMode="auto">
          <a:xfrm>
            <a:off x="214282" y="4962664"/>
            <a:ext cx="6786610" cy="1752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ГБОУ СОШ №10 ОЦ ЛИК\Desktop\Л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6878010" cy="3191321"/>
          </a:xfrm>
          <a:prstGeom prst="rect">
            <a:avLst/>
          </a:prstGeom>
          <a:noFill/>
        </p:spPr>
      </p:pic>
      <p:pic>
        <p:nvPicPr>
          <p:cNvPr id="41987" name="Picture 3" descr="C:\Users\ГБОУ СОШ №10 ОЦ ЛИК\Desktop\Л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3857628"/>
            <a:ext cx="6878010" cy="2610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215238" cy="86834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Окружающий мир.</a:t>
            </a:r>
            <a:endParaRPr lang="ru-RU" sz="2800" b="1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928670"/>
            <a:ext cx="5601594" cy="5548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857232"/>
            <a:ext cx="610552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2575" y="423863"/>
            <a:ext cx="6038850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ГБОУ СОШ №10 ОЦ ЛИК\Desktop\матем, 6.1, 6.2.png"/>
          <p:cNvPicPr>
            <a:picLocks noChangeAspect="1" noChangeArrowheads="1"/>
          </p:cNvPicPr>
          <p:nvPr/>
        </p:nvPicPr>
        <p:blipFill>
          <a:blip r:embed="rId2"/>
          <a:srcRect b="17230"/>
          <a:stretch>
            <a:fillRect/>
          </a:stretch>
        </p:blipFill>
        <p:spPr bwMode="auto">
          <a:xfrm>
            <a:off x="714348" y="142852"/>
            <a:ext cx="7414533" cy="3357586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3830037"/>
          <a:ext cx="8429683" cy="2825865"/>
        </p:xfrm>
        <a:graphic>
          <a:graphicData uri="http://schemas.openxmlformats.org/drawingml/2006/table">
            <a:tbl>
              <a:tblPr/>
              <a:tblGrid>
                <a:gridCol w="571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1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3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задания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(умения)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элементы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содержания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предметным результатам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освоения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</a:t>
                      </a:r>
                      <a:r>
                        <a:rPr lang="ru-RU" sz="11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метапредметным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4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Извлекать и использовать для </a:t>
                      </a:r>
                      <a:r>
                        <a:rPr lang="ru-RU" sz="1100" dirty="0" smtClean="0">
                          <a:latin typeface="TimesNewRoman"/>
                          <a:ea typeface="Times New Roman"/>
                          <a:cs typeface="TimesNewRoman"/>
                        </a:rPr>
                        <a:t>выполнения 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заданий и решения задач </a:t>
                      </a:r>
                      <a:r>
                        <a:rPr lang="ru-RU" sz="1100" dirty="0" err="1">
                          <a:latin typeface="TimesNewRoman"/>
                          <a:ea typeface="Times New Roman"/>
                          <a:cs typeface="TimesNewRoman"/>
                        </a:rPr>
                        <a:t>инфор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-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NewRoman"/>
                          <a:ea typeface="Times New Roman"/>
                          <a:cs typeface="TimesNewRoman"/>
                        </a:rPr>
                        <a:t>мацию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, представленную </a:t>
                      </a:r>
                      <a:r>
                        <a:rPr lang="ru-RU" sz="1100" dirty="0" smtClean="0">
                          <a:latin typeface="TimesNewRoman"/>
                          <a:ea typeface="Times New Roman"/>
                          <a:cs typeface="TimesNewRoman"/>
                        </a:rPr>
                        <a:t>на</a:t>
                      </a:r>
                      <a:r>
                        <a:rPr lang="ru-RU" sz="1100" baseline="0" dirty="0" smtClean="0">
                          <a:latin typeface="TimesNewRoman"/>
                          <a:ea typeface="Times New Roman"/>
                          <a:cs typeface="TimesNewRoman"/>
                        </a:rPr>
                        <a:t> </a:t>
                      </a:r>
                      <a:r>
                        <a:rPr lang="ru-RU" sz="1100" dirty="0" smtClean="0">
                          <a:latin typeface="TimesNewRoman"/>
                          <a:ea typeface="Times New Roman"/>
                          <a:cs typeface="TimesNewRoman"/>
                        </a:rPr>
                        <a:t>простейших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столбчатых диаграммах, в таблицах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с данными о реальных процессах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и явлениях окружающего мира, в </a:t>
                      </a:r>
                      <a:r>
                        <a:rPr lang="ru-RU" sz="1100" dirty="0" smtClean="0">
                          <a:latin typeface="TimesNewRoman"/>
                          <a:ea typeface="Times New Roman"/>
                          <a:cs typeface="TimesNewRoman"/>
                        </a:rPr>
                        <a:t>предметах 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повседневной жизни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Работа с утверждениями: конструирование, проверка истинности. Составление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и проверка логических рассуждений при решении задач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1.19. 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Извлекать и использовать для выполнения заданий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и решения задач информацию, представленную на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простейших столбчатых диаграммах, в таблицах с </a:t>
                      </a:r>
                      <a:r>
                        <a:rPr lang="ru-RU" sz="1100" dirty="0" smtClean="0">
                          <a:latin typeface="TimesNewRoman"/>
                          <a:ea typeface="Times New Roman"/>
                          <a:cs typeface="TimesNewRoman"/>
                        </a:rPr>
                        <a:t>данными 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о реальных процессах и явлениях окружающего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мира, в предметах повседневной жизни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1.3.2 Согласно заданному алгоритму находить в предложенном источнике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информацию, представленную в явном виде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700" marR="3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C:\Users\ГБОУ СОШ №10 ОЦ ЛИК\Desktop\матем 9.1, 9.2.png"/>
          <p:cNvPicPr>
            <a:picLocks noChangeAspect="1" noChangeArrowheads="1"/>
          </p:cNvPicPr>
          <p:nvPr/>
        </p:nvPicPr>
        <p:blipFill>
          <a:blip r:embed="rId2"/>
          <a:srcRect b="18981"/>
          <a:stretch>
            <a:fillRect/>
          </a:stretch>
        </p:blipFill>
        <p:spPr bwMode="auto">
          <a:xfrm>
            <a:off x="571472" y="285728"/>
            <a:ext cx="7868749" cy="3071834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3776658"/>
          <a:ext cx="8286807" cy="2355977"/>
        </p:xfrm>
        <a:graphic>
          <a:graphicData uri="http://schemas.openxmlformats.org/drawingml/2006/table">
            <a:tbl>
              <a:tblPr/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71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24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Задания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(умения)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элементы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содержания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предметным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Проверяемые требования к </a:t>
                      </a:r>
                      <a:r>
                        <a:rPr lang="ru-RU" sz="11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метапредметным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результатам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35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Формулировать утверждение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(вывод), строить логические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рассуждения (</a:t>
                      </a:r>
                      <a:r>
                        <a:rPr lang="ru-RU" sz="1100" dirty="0" err="1">
                          <a:latin typeface="TimesNewRoman"/>
                          <a:ea typeface="Times New Roman"/>
                          <a:cs typeface="TimesNewRoman"/>
                        </a:rPr>
                        <a:t>двух-трехшаговые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Работа с утверждениями: конструирование, проверка истинности. Составление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и проверка логических рассуждений при решении задач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1.17. 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Формулировать утверждение (вывод), строить </a:t>
                      </a:r>
                      <a:r>
                        <a:rPr lang="ru-RU" sz="1100" dirty="0" err="1">
                          <a:latin typeface="TimesNewRoman"/>
                          <a:ea typeface="Times New Roman"/>
                          <a:cs typeface="TimesNewRoman"/>
                        </a:rPr>
                        <a:t>логи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-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NewRoman"/>
                          <a:ea typeface="Times New Roman"/>
                          <a:cs typeface="TimesNewRoman"/>
                        </a:rPr>
                        <a:t>ческие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 рассуждения (</a:t>
                      </a:r>
                      <a:r>
                        <a:rPr lang="ru-RU" sz="1100" dirty="0" err="1">
                          <a:latin typeface="TimesNewRoman"/>
                          <a:ea typeface="Times New Roman"/>
                          <a:cs typeface="TimesNewRoman"/>
                        </a:rPr>
                        <a:t>двух-трехшаговые</a:t>
                      </a: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2.1.2 Строить речевое высказывание в соответствии с поставленной задачей,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создавать устные и письменные тексты (описание, рассуждение,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NewRoman"/>
                          <a:ea typeface="Times New Roman"/>
                          <a:cs typeface="TimesNewRoman"/>
                        </a:rPr>
                        <a:t>повествование), готовить небольшие публичные выступления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863" marR="37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151</TotalTime>
  <Words>1372</Words>
  <Application>Microsoft Office PowerPoint</Application>
  <PresentationFormat>Экран (4:3)</PresentationFormat>
  <Paragraphs>166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Calibri</vt:lpstr>
      <vt:lpstr>Corbel</vt:lpstr>
      <vt:lpstr>Gill Sans MT</vt:lpstr>
      <vt:lpstr>Times New Roman</vt:lpstr>
      <vt:lpstr>TimesNewRoman</vt:lpstr>
      <vt:lpstr>Verdana</vt:lpstr>
      <vt:lpstr>Wingdings 2</vt:lpstr>
      <vt:lpstr>Солнцестояние</vt:lpstr>
      <vt:lpstr>Анализ выполнения заданий ВПР, направленных  на  оценку сформированности  ФГ  у обучающихся начальной школы </vt:lpstr>
      <vt:lpstr>Русский язык.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Литературное чтение.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Окружающий мир.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выполнения заданий ВПР, направленных на оценку сформированности ФГ у обучающихся. </dc:title>
  <dc:creator>ГБОУ СОШ №10 ОЦ ЛИК</dc:creator>
  <cp:lastModifiedBy>User</cp:lastModifiedBy>
  <cp:revision>37</cp:revision>
  <cp:lastPrinted>2025-09-01T05:16:25Z</cp:lastPrinted>
  <dcterms:created xsi:type="dcterms:W3CDTF">2025-08-25T16:16:23Z</dcterms:created>
  <dcterms:modified xsi:type="dcterms:W3CDTF">2025-09-01T05:16:39Z</dcterms:modified>
</cp:coreProperties>
</file>