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57" r:id="rId4"/>
    <p:sldId id="259" r:id="rId5"/>
    <p:sldId id="273" r:id="rId6"/>
    <p:sldId id="276" r:id="rId7"/>
    <p:sldId id="258" r:id="rId8"/>
    <p:sldId id="260" r:id="rId9"/>
    <p:sldId id="261" r:id="rId10"/>
    <p:sldId id="268" r:id="rId11"/>
    <p:sldId id="277" r:id="rId12"/>
    <p:sldId id="271" r:id="rId13"/>
    <p:sldId id="278" r:id="rId14"/>
    <p:sldId id="279" r:id="rId15"/>
    <p:sldId id="280" r:id="rId16"/>
    <p:sldId id="281" r:id="rId17"/>
    <p:sldId id="282" r:id="rId18"/>
    <p:sldId id="269" r:id="rId19"/>
    <p:sldId id="270" r:id="rId20"/>
    <p:sldId id="283" r:id="rId21"/>
    <p:sldId id="272" r:id="rId22"/>
    <p:sldId id="28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147</c:v>
                </c:pt>
                <c:pt idx="1">
                  <c:v>133</c:v>
                </c:pt>
                <c:pt idx="2">
                  <c:v>106</c:v>
                </c:pt>
                <c:pt idx="3">
                  <c:v>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219"/>
        <c:overlap val="-27"/>
        <c:axId val="106011264"/>
        <c:axId val="106033536"/>
      </c:barChart>
      <c:catAx>
        <c:axId val="1060112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33536"/>
        <c:crosses val="autoZero"/>
        <c:auto val="1"/>
        <c:lblAlgn val="ctr"/>
        <c:lblOffset val="100"/>
      </c:catAx>
      <c:valAx>
        <c:axId val="1060335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1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9055807642253503"/>
          <c:y val="3.4174698087745085E-2"/>
          <c:w val="0.79169180767260294"/>
          <c:h val="0.7903622509687235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2">
                  <c:v>55.8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2">
                  <c:v>60.9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100</c:v>
                </c:pt>
                <c:pt idx="2">
                  <c:v>58.5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100</c:v>
                </c:pt>
                <c:pt idx="2">
                  <c:v>62</c:v>
                </c:pt>
              </c:numCache>
            </c:numRef>
          </c:val>
        </c:ser>
        <c:dLbls>
          <c:showVal val="1"/>
        </c:dLbls>
        <c:gapWidth val="219"/>
        <c:overlap val="-27"/>
        <c:axId val="151843584"/>
        <c:axId val="151845120"/>
      </c:barChart>
      <c:catAx>
        <c:axId val="1518435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845120"/>
        <c:crosses val="autoZero"/>
        <c:auto val="1"/>
        <c:lblAlgn val="ctr"/>
        <c:lblOffset val="100"/>
      </c:catAx>
      <c:valAx>
        <c:axId val="1518451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84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0440178914779067E-2"/>
          <c:y val="3.4422068445670084E-2"/>
          <c:w val="0.93688116686746159"/>
          <c:h val="0.8751257196438166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3.6</c:v>
                </c:pt>
                <c:pt idx="1">
                  <c:v>3.8</c:v>
                </c:pt>
                <c:pt idx="2">
                  <c:v>3.7</c:v>
                </c:pt>
                <c:pt idx="3">
                  <c:v>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219"/>
        <c:overlap val="-27"/>
        <c:axId val="151531904"/>
        <c:axId val="151533440"/>
      </c:barChart>
      <c:catAx>
        <c:axId val="1515319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533440"/>
        <c:crosses val="autoZero"/>
        <c:auto val="1"/>
        <c:lblAlgn val="ctr"/>
        <c:lblOffset val="100"/>
      </c:catAx>
      <c:valAx>
        <c:axId val="1515334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53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получили оценку "3" (%)</c:v>
                </c:pt>
                <c:pt idx="1">
                  <c:v>получили оценку "4" (%)</c:v>
                </c:pt>
                <c:pt idx="2">
                  <c:v>получили оценку "5" (%)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44.220000000000013</c:v>
                </c:pt>
                <c:pt idx="1">
                  <c:v>48.3</c:v>
                </c:pt>
                <c:pt idx="2">
                  <c:v>7.48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получили оценку "3" (%)</c:v>
                </c:pt>
                <c:pt idx="1">
                  <c:v>получили оценку "4" (%)</c:v>
                </c:pt>
                <c:pt idx="2">
                  <c:v>получили оценку "5" (%)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39.1</c:v>
                </c:pt>
                <c:pt idx="1">
                  <c:v>41.349999999999994</c:v>
                </c:pt>
                <c:pt idx="2">
                  <c:v>19.55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получили оценку "3" (%)</c:v>
                </c:pt>
                <c:pt idx="1">
                  <c:v>получили оценку "4" (%)</c:v>
                </c:pt>
                <c:pt idx="2">
                  <c:v>получили оценку "5" (%)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41.5</c:v>
                </c:pt>
                <c:pt idx="1">
                  <c:v>47.17</c:v>
                </c:pt>
                <c:pt idx="2">
                  <c:v>11.32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получили оценку "3" (%)</c:v>
                </c:pt>
                <c:pt idx="1">
                  <c:v>получили оценку "4" (%)</c:v>
                </c:pt>
                <c:pt idx="2">
                  <c:v>получили оценку "5" (%)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38</c:v>
                </c:pt>
                <c:pt idx="1">
                  <c:v>52.2</c:v>
                </c:pt>
                <c:pt idx="2">
                  <c:v>9.8000000000000007</c:v>
                </c:pt>
              </c:numCache>
            </c:numRef>
          </c:val>
        </c:ser>
        <c:dLbls>
          <c:showVal val="1"/>
        </c:dLbls>
        <c:gapWidth val="219"/>
        <c:overlap val="-27"/>
        <c:axId val="151685760"/>
        <c:axId val="151703936"/>
      </c:barChart>
      <c:catAx>
        <c:axId val="15168576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51703936"/>
        <c:crosses val="autoZero"/>
        <c:auto val="1"/>
        <c:lblAlgn val="ctr"/>
        <c:lblOffset val="100"/>
      </c:catAx>
      <c:valAx>
        <c:axId val="1517039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6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724805306964135"/>
          <c:y val="0.84829465839676266"/>
          <c:w val="0.50229828751445782"/>
          <c:h val="0.1159924537557699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9501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861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68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136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888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573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981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49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038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418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277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C73D00-2089-4B83-B2A9-5181E7391976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1176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1596" y="1256582"/>
            <a:ext cx="10058400" cy="3097875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2022 году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4262" y="5550130"/>
            <a:ext cx="10058400" cy="1143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96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55275"/>
            <a:ext cx="10058400" cy="1116258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физике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981" y="1845733"/>
            <a:ext cx="10843404" cy="4279021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    Определение  соответствия результатов освоения обучающимися основных образовательных программ основного общего образования требованиям федерального государственного образовательного стандарта. </a:t>
            </a:r>
          </a:p>
          <a:p>
            <a:pPr algn="just"/>
            <a:r>
              <a:rPr lang="ru-RU" sz="2800" dirty="0" smtClean="0"/>
              <a:t>     Проводится в соответствии с Федеральным законом от 29.12.2012 № 273-ФЗ «Об образовании в Российской Федерации» и Порядком проведения государственной итоговой аттестации по образовательным программам основного общего образования, утверждённым приказом </a:t>
            </a:r>
            <a:r>
              <a:rPr lang="ru-RU" sz="2800" dirty="0" err="1" smtClean="0"/>
              <a:t>Минпросвещения</a:t>
            </a:r>
            <a:r>
              <a:rPr lang="ru-RU" sz="2800" dirty="0" smtClean="0"/>
              <a:t> России и </a:t>
            </a:r>
            <a:r>
              <a:rPr lang="ru-RU" sz="2800" dirty="0" err="1" smtClean="0"/>
              <a:t>Рособрнадзора</a:t>
            </a:r>
            <a:r>
              <a:rPr lang="ru-RU" sz="2800" dirty="0" smtClean="0"/>
              <a:t> от 07.11.2018 № 189/1513.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29945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611" y="169626"/>
            <a:ext cx="10997738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Отрадненского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 МОН СО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417198" y="2286000"/>
            <a:ext cx="3608024" cy="170685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b="1" dirty="0" smtClean="0"/>
              <a:t>2018 год – </a:t>
            </a:r>
            <a:r>
              <a:rPr lang="ru-RU" sz="3600" b="1" dirty="0" smtClean="0">
                <a:solidFill>
                  <a:srgbClr val="FF0000"/>
                </a:solidFill>
              </a:rPr>
              <a:t>13,3%</a:t>
            </a:r>
          </a:p>
          <a:p>
            <a:pPr algn="ctr"/>
            <a:r>
              <a:rPr lang="ru-RU" sz="3600" b="1" dirty="0" smtClean="0"/>
              <a:t>2019 год - </a:t>
            </a:r>
            <a:r>
              <a:rPr lang="ru-RU" sz="3600" b="1" dirty="0" smtClean="0">
                <a:solidFill>
                  <a:srgbClr val="FF0000"/>
                </a:solidFill>
              </a:rPr>
              <a:t>11,2%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2022 год – </a:t>
            </a:r>
            <a:r>
              <a:rPr lang="ru-RU" sz="3600" b="1" dirty="0" smtClean="0">
                <a:solidFill>
                  <a:srgbClr val="FF0000"/>
                </a:solidFill>
              </a:rPr>
              <a:t>9,8%</a:t>
            </a:r>
          </a:p>
          <a:p>
            <a:pPr algn="ctr"/>
            <a:endParaRPr lang="ru-RU" sz="3600" dirty="0" smtClean="0"/>
          </a:p>
          <a:p>
            <a:pPr algn="ctr"/>
            <a:endParaRPr lang="ru-RU" sz="3600" dirty="0"/>
          </a:p>
          <a:p>
            <a:pPr algn="ctr"/>
            <a:endParaRPr lang="ru-RU" sz="3600" dirty="0" smtClean="0"/>
          </a:p>
          <a:p>
            <a:pPr algn="ctr"/>
            <a:endParaRPr lang="ru-RU" sz="3600" dirty="0" smtClean="0"/>
          </a:p>
          <a:p>
            <a:pPr algn="ctr"/>
            <a:endParaRPr lang="ru-RU" sz="36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3271114436"/>
              </p:ext>
            </p:extLst>
          </p:nvPr>
        </p:nvGraphicFramePr>
        <p:xfrm>
          <a:off x="474452" y="2017536"/>
          <a:ext cx="8202675" cy="3588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25446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Шкала пересчета первичного балла ОГЭ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Самарской области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2022 году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27070073"/>
              </p:ext>
            </p:extLst>
          </p:nvPr>
        </p:nvGraphicFramePr>
        <p:xfrm>
          <a:off x="789707" y="2261899"/>
          <a:ext cx="10559620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8621"/>
                <a:gridCol w="1870363"/>
                <a:gridCol w="1925782"/>
                <a:gridCol w="1981200"/>
                <a:gridCol w="1983654"/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dirty="0" smtClean="0">
                          <a:effectLst/>
                        </a:rPr>
                        <a:t>Отметка</a:t>
                      </a:r>
                      <a:endParaRPr lang="ru-RU" sz="2800" b="1" dirty="0">
                        <a:effectLst/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60960" marR="60960" marT="60960" marB="6096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dirty="0">
                          <a:effectLst/>
                        </a:rPr>
                        <a:t>Общий балл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 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9709" y="4588316"/>
            <a:ext cx="105848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i="0" dirty="0" smtClean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Минимальный балл - </a:t>
            </a:r>
            <a:r>
              <a:rPr lang="ru-RU" sz="28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11</a:t>
            </a:r>
          </a:p>
          <a:p>
            <a:pPr algn="ctr" fontAlgn="base"/>
            <a:r>
              <a:rPr lang="ru-RU" sz="2800" b="1" i="0" dirty="0" smtClean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Максимальный балл - </a:t>
            </a:r>
            <a:r>
              <a:rPr lang="ru-RU" sz="28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45</a:t>
            </a:r>
            <a:endParaRPr lang="ru-RU" sz="28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437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717" y="142516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Отрадненского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 МОН СО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960518936"/>
              </p:ext>
            </p:extLst>
          </p:nvPr>
        </p:nvGraphicFramePr>
        <p:xfrm>
          <a:off x="327804" y="1593273"/>
          <a:ext cx="11309229" cy="4572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042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среднего балла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4143455346"/>
              </p:ext>
            </p:extLst>
          </p:nvPr>
        </p:nvGraphicFramePr>
        <p:xfrm>
          <a:off x="1218678" y="1763239"/>
          <a:ext cx="10016836" cy="417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311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880" y="152400"/>
            <a:ext cx="10194174" cy="8922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результатов ОГЭ по физике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00831039"/>
              </p:ext>
            </p:extLst>
          </p:nvPr>
        </p:nvGraphicFramePr>
        <p:xfrm>
          <a:off x="649858" y="2248096"/>
          <a:ext cx="11332233" cy="3832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70363" y="1808557"/>
            <a:ext cx="716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Получили «3»          Получили «4»          Получили «5»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29239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65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88062007"/>
              </p:ext>
            </p:extLst>
          </p:nvPr>
        </p:nvGraphicFramePr>
        <p:xfrm>
          <a:off x="854014" y="1730512"/>
          <a:ext cx="1024128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643"/>
                <a:gridCol w="633647"/>
                <a:gridCol w="7432051"/>
                <a:gridCol w="1312940"/>
              </a:tblGrid>
              <a:tr h="1080655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Правильно трактовать физический смысл используемых величин, их обозначения и единицы измерения; выделять приборы для их измерения</a:t>
                      </a:r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72,3 </a:t>
                      </a:r>
                      <a:r>
                        <a:rPr lang="ru-RU" sz="2400" dirty="0" smtClean="0"/>
                        <a:t>%</a:t>
                      </a:r>
                    </a:p>
                    <a:p>
                      <a:pPr algn="just"/>
                      <a:endParaRPr lang="ru-RU" sz="2400" dirty="0" smtClean="0"/>
                    </a:p>
                    <a:p>
                      <a:pPr algn="just"/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5566" t="27673" r="5825" b="23396"/>
          <a:stretch>
            <a:fillRect/>
          </a:stretch>
        </p:blipFill>
        <p:spPr bwMode="auto">
          <a:xfrm>
            <a:off x="5658928" y="3038670"/>
            <a:ext cx="5633049" cy="318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4410" t="51824" r="19269" b="38113"/>
          <a:stretch>
            <a:fillRect/>
          </a:stretch>
        </p:blipFill>
        <p:spPr bwMode="auto">
          <a:xfrm>
            <a:off x="108690" y="5072331"/>
            <a:ext cx="7896622" cy="87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53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691" y="254087"/>
            <a:ext cx="10058400" cy="13676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53424300"/>
              </p:ext>
            </p:extLst>
          </p:nvPr>
        </p:nvGraphicFramePr>
        <p:xfrm>
          <a:off x="845389" y="1717264"/>
          <a:ext cx="10601186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0857"/>
                <a:gridCol w="647821"/>
                <a:gridCol w="7906091"/>
                <a:gridCol w="133641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словесную формулировку и математическое выражение закона, формулы, связывающие данную физическую величину с другими величинами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70,7 %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76" t="32327" r="49835" b="29182"/>
          <a:stretch>
            <a:fillRect/>
          </a:stretch>
        </p:blipFill>
        <p:spPr bwMode="auto">
          <a:xfrm>
            <a:off x="2268748" y="3001993"/>
            <a:ext cx="7258254" cy="329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424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339" y="146649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00969069"/>
              </p:ext>
            </p:extLst>
          </p:nvPr>
        </p:nvGraphicFramePr>
        <p:xfrm>
          <a:off x="538356" y="1736870"/>
          <a:ext cx="10882602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0563"/>
                <a:gridCol w="720437"/>
                <a:gridCol w="7933165"/>
                <a:gridCol w="138843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Распознавать проявление изученных физических явлений, выделяя их существенные свойства/признаки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88,0 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840" t="39623" r="49340" b="31069"/>
          <a:stretch>
            <a:fillRect/>
          </a:stretch>
        </p:blipFill>
        <p:spPr bwMode="auto">
          <a:xfrm>
            <a:off x="1871931" y="2932981"/>
            <a:ext cx="8353557" cy="28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750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339" y="146649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00969069"/>
              </p:ext>
            </p:extLst>
          </p:nvPr>
        </p:nvGraphicFramePr>
        <p:xfrm>
          <a:off x="581488" y="1716657"/>
          <a:ext cx="10882602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0563"/>
                <a:gridCol w="720437"/>
                <a:gridCol w="7898659"/>
                <a:gridCol w="1422943"/>
              </a:tblGrid>
              <a:tr h="1234813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Распознавать явление по его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определению, описанию, характерным признакам и на основе опытов, демонстрирующих данное физическое явление. Различать для данного явления основные свойства или условия протекания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64,1 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45424" t="21887" r="6038" b="50943"/>
          <a:stretch>
            <a:fillRect/>
          </a:stretch>
        </p:blipFill>
        <p:spPr bwMode="auto">
          <a:xfrm>
            <a:off x="1474801" y="3650732"/>
            <a:ext cx="8497336" cy="267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750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965" y="0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32753573"/>
              </p:ext>
            </p:extLst>
          </p:nvPr>
        </p:nvGraphicFramePr>
        <p:xfrm>
          <a:off x="539924" y="1714129"/>
          <a:ext cx="10882601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678873"/>
                <a:gridCol w="7675418"/>
                <a:gridCol w="1673892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П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свойства тел, физические явления и процессы, используя физические величины, физические законы и принципы (анализ графиков, таблиц и схем)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/>
                        </a:rPr>
                        <a:t>81,5%</a:t>
                      </a:r>
                      <a:endParaRPr lang="ru-RU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П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свойства тел, физические явления и процессы, используя физические величины, физические законы и принципы (анализ графиков, таблиц и схем)</a:t>
                      </a:r>
                      <a:endParaRPr lang="ru-RU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/>
                        </a:rPr>
                        <a:t>69,0%</a:t>
                      </a:r>
                      <a:endParaRPr lang="ru-RU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50873" t="32956" r="8868" b="33082"/>
          <a:stretch>
            <a:fillRect/>
          </a:stretch>
        </p:blipFill>
        <p:spPr bwMode="auto">
          <a:xfrm>
            <a:off x="3096884" y="4124580"/>
            <a:ext cx="4615131" cy="218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9383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П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Анализировать отдельные этапы проведения исследования на основе его описания: делать выводы на основе описания исследования, интерпретировать результаты наблюдений и опытов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72,8%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8632" t="30818" r="53868" b="39622"/>
          <a:stretch>
            <a:fillRect/>
          </a:stretch>
        </p:blipFill>
        <p:spPr bwMode="auto">
          <a:xfrm>
            <a:off x="2717321" y="3407433"/>
            <a:ext cx="6206250" cy="275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В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Проводить косвенные измерения физических величин, исследование зависимостей между величинами (экспериментальное задание на реальном оборудовании)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65,9%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50306" t="25283" r="8373" b="38742"/>
          <a:stretch>
            <a:fillRect/>
          </a:stretch>
        </p:blipFill>
        <p:spPr bwMode="auto">
          <a:xfrm>
            <a:off x="3260785" y="3433313"/>
            <a:ext cx="5676181" cy="277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Б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явления и закономерности, лежащие в основе принципа действия машин, приборов и технических устройств. Приводить примеры вклада отечественных и зарубежных учёных-физиков в развитие науки, объяснение процессов окружающего мира, в развитие техники и технологий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67,4%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50307" t="44025" r="8231" b="33585"/>
          <a:stretch>
            <a:fillRect/>
          </a:stretch>
        </p:blipFill>
        <p:spPr bwMode="auto">
          <a:xfrm>
            <a:off x="2415395" y="4192437"/>
            <a:ext cx="6866627" cy="208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Б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Интерпретировать информацию физического содержания, отвечать на вопросы с использованием явно и неявно заданной информации. Преобразовывать информацию из одной знаковой системы в другую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64,1%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50590" t="37736" r="8585" b="35472"/>
          <a:stretch>
            <a:fillRect/>
          </a:stretch>
        </p:blipFill>
        <p:spPr bwMode="auto">
          <a:xfrm>
            <a:off x="2113472" y="3441939"/>
            <a:ext cx="7407741" cy="2734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901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№20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П 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Применять информацию из текста при решении учебно-познавательных и учебно-практических задач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40,2%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5094" t="36101" r="51958" b="37484"/>
          <a:stretch>
            <a:fillRect/>
          </a:stretch>
        </p:blipFill>
        <p:spPr bwMode="auto">
          <a:xfrm>
            <a:off x="1768416" y="2907102"/>
            <a:ext cx="8402910" cy="290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448" y="181155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14088418"/>
              </p:ext>
            </p:extLst>
          </p:nvPr>
        </p:nvGraphicFramePr>
        <p:xfrm>
          <a:off x="626451" y="1960896"/>
          <a:ext cx="10882599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447"/>
                <a:gridCol w="724619"/>
                <a:gridCol w="3536830"/>
                <a:gridCol w="4131956"/>
                <a:gridCol w="145074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Вычислять значение величины при анализе явлений с использованием законов и формул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67,4%</a:t>
                      </a:r>
                      <a:endParaRPr lang="ru-RU" sz="2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70,7%</a:t>
                      </a:r>
                      <a:endParaRPr lang="ru-RU" sz="24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№7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Тепловые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59,8%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72,8%</a:t>
                      </a:r>
                      <a:endParaRPr lang="ru-RU" sz="24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№9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57,6%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П</a:t>
                      </a:r>
                      <a:endParaRPr lang="ru-RU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Квантовые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73,9%</a:t>
                      </a:r>
                      <a:endParaRPr lang="ru-RU" sz="2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1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0" y="304800"/>
            <a:ext cx="11194473" cy="145075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48593383"/>
              </p:ext>
            </p:extLst>
          </p:nvPr>
        </p:nvGraphicFramePr>
        <p:xfrm>
          <a:off x="605800" y="1943643"/>
          <a:ext cx="10882601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088"/>
                <a:gridCol w="785003"/>
                <a:gridCol w="4149306"/>
                <a:gridCol w="3974414"/>
                <a:gridCol w="983790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изменения физических величин при протекании физических явлений и процессов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и тепловые</a:t>
                      </a:r>
                      <a:r>
                        <a:rPr lang="ru-RU" sz="2400" baseline="0" dirty="0" smtClean="0"/>
                        <a:t>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70,1%</a:t>
                      </a:r>
                      <a:endParaRPr lang="ru-RU" sz="24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№12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и квантовые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57,1%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51085" t="30314" r="8585" b="39749"/>
          <a:stretch>
            <a:fillRect/>
          </a:stretch>
        </p:blipFill>
        <p:spPr bwMode="auto">
          <a:xfrm>
            <a:off x="2777706" y="3726611"/>
            <a:ext cx="6074010" cy="253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9896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802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№21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П    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Объяснять физические процессы и свойства тел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26,4%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9012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№22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П 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Объяснять физические процессы и свойства тел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33,2%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4953" t="41006" r="53373" b="34843"/>
          <a:stretch>
            <a:fillRect/>
          </a:stretch>
        </p:blipFill>
        <p:spPr bwMode="auto">
          <a:xfrm>
            <a:off x="2035834" y="3666227"/>
            <a:ext cx="7568508" cy="2467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№15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Проводить прямые измерения физических величин с использованием измерительных приборов, правильно составлять схемы включения прибора в экспериментальную установку, проводить серию измерений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43,5%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50519" t="17358" r="8160" b="29811"/>
          <a:stretch>
            <a:fillRect/>
          </a:stretch>
        </p:blipFill>
        <p:spPr bwMode="auto">
          <a:xfrm>
            <a:off x="3554083" y="3714852"/>
            <a:ext cx="4166560" cy="299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2022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7771762"/>
              </p:ext>
            </p:extLst>
          </p:nvPr>
        </p:nvGraphicFramePr>
        <p:xfrm>
          <a:off x="693894" y="2087929"/>
          <a:ext cx="10882601" cy="222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/>
                <a:gridCol w="748145"/>
                <a:gridCol w="7606146"/>
                <a:gridCol w="1673892"/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№23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П    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Решать расчётные задачи, используя законы и формулы, связывающие физические величины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27,2%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6423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№24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В     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Решать расчётные задачи, используя законы и формулы, связывающие физические величины (комбинированная задача)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17,0%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6423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№25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В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24,6%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2262</TotalTime>
  <Words>654</Words>
  <Application>Microsoft Office PowerPoint</Application>
  <PresentationFormat>Произвольный</PresentationFormat>
  <Paragraphs>144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Ретро</vt:lpstr>
      <vt:lpstr>Анализ результатов  ОГЭ по физике в 2022 году</vt:lpstr>
      <vt:lpstr>Назначение  ОГЭ по физике в 2022 году</vt:lpstr>
      <vt:lpstr>Количество участников ОГЭ по физике на территории Отрадненского управления МОН СО </vt:lpstr>
      <vt:lpstr>Шкала пересчета первичного балла ОГЭ по физике на территории Самарской области  в 2022 году </vt:lpstr>
      <vt:lpstr>Результаты ОГЭ по физике на территории Отрадненского управления МОН СО </vt:lpstr>
      <vt:lpstr>Динамика среднего балла ОГЭ по физике</vt:lpstr>
      <vt:lpstr>Динамика результатов ОГЭ по физике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  <vt:lpstr>Статистический анализ  выполнения заданий КИМ ОГЭ в 2022 году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проведения государственной итоговой аттестации учащихся 9 классов 2018 года по физике</dc:title>
  <dc:creator>Людмила</dc:creator>
  <cp:lastModifiedBy>Точка роста</cp:lastModifiedBy>
  <cp:revision>136</cp:revision>
  <dcterms:created xsi:type="dcterms:W3CDTF">2018-08-23T05:55:47Z</dcterms:created>
  <dcterms:modified xsi:type="dcterms:W3CDTF">2022-08-25T18:20:27Z</dcterms:modified>
</cp:coreProperties>
</file>